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70"/>
  </p:notesMasterIdLst>
  <p:sldIdLst>
    <p:sldId id="379" r:id="rId2"/>
    <p:sldId id="387" r:id="rId3"/>
    <p:sldId id="380" r:id="rId4"/>
    <p:sldId id="279" r:id="rId5"/>
    <p:sldId id="280" r:id="rId6"/>
    <p:sldId id="281" r:id="rId7"/>
    <p:sldId id="381" r:id="rId8"/>
    <p:sldId id="382" r:id="rId9"/>
    <p:sldId id="383" r:id="rId10"/>
    <p:sldId id="384" r:id="rId11"/>
    <p:sldId id="385" r:id="rId12"/>
    <p:sldId id="286" r:id="rId13"/>
    <p:sldId id="282" r:id="rId14"/>
    <p:sldId id="283" r:id="rId15"/>
    <p:sldId id="350" r:id="rId16"/>
    <p:sldId id="351" r:id="rId17"/>
    <p:sldId id="352" r:id="rId18"/>
    <p:sldId id="353" r:id="rId19"/>
    <p:sldId id="284" r:id="rId20"/>
    <p:sldId id="354" r:id="rId21"/>
    <p:sldId id="355" r:id="rId22"/>
    <p:sldId id="356" r:id="rId23"/>
    <p:sldId id="357" r:id="rId24"/>
    <p:sldId id="358" r:id="rId25"/>
    <p:sldId id="359" r:id="rId26"/>
    <p:sldId id="285" r:id="rId27"/>
    <p:sldId id="369" r:id="rId28"/>
    <p:sldId id="386" r:id="rId29"/>
    <p:sldId id="288" r:id="rId30"/>
    <p:sldId id="295" r:id="rId31"/>
    <p:sldId id="347" r:id="rId32"/>
    <p:sldId id="362" r:id="rId33"/>
    <p:sldId id="363" r:id="rId34"/>
    <p:sldId id="296" r:id="rId35"/>
    <p:sldId id="342" r:id="rId36"/>
    <p:sldId id="361" r:id="rId37"/>
    <p:sldId id="289" r:id="rId38"/>
    <p:sldId id="312" r:id="rId39"/>
    <p:sldId id="367" r:id="rId40"/>
    <p:sldId id="313" r:id="rId41"/>
    <p:sldId id="315" r:id="rId42"/>
    <p:sldId id="290" r:id="rId43"/>
    <p:sldId id="304" r:id="rId44"/>
    <p:sldId id="368" r:id="rId45"/>
    <p:sldId id="306" r:id="rId46"/>
    <p:sldId id="307" r:id="rId47"/>
    <p:sldId id="309" r:id="rId48"/>
    <p:sldId id="291" r:id="rId49"/>
    <p:sldId id="366" r:id="rId50"/>
    <p:sldId id="319" r:id="rId51"/>
    <p:sldId id="323" r:id="rId52"/>
    <p:sldId id="325" r:id="rId53"/>
    <p:sldId id="292" r:id="rId54"/>
    <p:sldId id="364" r:id="rId55"/>
    <p:sldId id="365" r:id="rId56"/>
    <p:sldId id="326" r:id="rId57"/>
    <p:sldId id="329" r:id="rId58"/>
    <p:sldId id="332" r:id="rId59"/>
    <p:sldId id="293" r:id="rId60"/>
    <p:sldId id="377" r:id="rId61"/>
    <p:sldId id="294" r:id="rId62"/>
    <p:sldId id="334" r:id="rId63"/>
    <p:sldId id="335" r:id="rId64"/>
    <p:sldId id="336" r:id="rId65"/>
    <p:sldId id="338" r:id="rId66"/>
    <p:sldId id="339" r:id="rId67"/>
    <p:sldId id="340" r:id="rId68"/>
    <p:sldId id="341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6600"/>
    <a:srgbClr val="FF3399"/>
    <a:srgbClr val="0033CC"/>
    <a:srgbClr val="008000"/>
    <a:srgbClr val="FFFF00"/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3C3659-4B07-47D3-8BA4-2F527C624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67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5517A-C299-4C09-BED3-04EA708F3CC7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42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789DF8-F2D4-4864-B434-5C36C2CE2E78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56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A4D6DC-62F0-4607-BEC1-569046CCADD9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08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419AF7-9B06-48BB-BAF2-7EF256F9A3BF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8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9209A4-E9D2-4CC7-A0A4-6DD8ED35951D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4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0333E9-5B9C-439A-BC77-04F18A75CABA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00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2E3B91-39CF-46EF-8FA4-A79DA60D6CD2}" type="slidenum">
              <a:rPr lang="en-US" smtClean="0">
                <a:latin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48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2BE23C-5AC8-4402-B868-B3F26C12D7E3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37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68F8B-3E74-4526-AAED-21D479FD4C8C}" type="slidenum">
              <a:rPr lang="en-US"/>
              <a:pPr/>
              <a:t>43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Neutral: black white and gray (sometimes brown and beige)</a:t>
            </a:r>
          </a:p>
          <a:p>
            <a:r>
              <a:rPr lang="en-US"/>
              <a:t>White: totally absent of color</a:t>
            </a:r>
          </a:p>
          <a:p>
            <a:r>
              <a:rPr lang="en-US"/>
              <a:t>.give increased visual space</a:t>
            </a:r>
          </a:p>
          <a:p>
            <a:r>
              <a:rPr lang="en-US"/>
              <a:t>.whitened backgrounds look light, spacious, and farther away</a:t>
            </a:r>
          </a:p>
          <a:p>
            <a:r>
              <a:rPr lang="en-US"/>
              <a:t>.Hues seem cleaner and crisper when surrounded by white</a:t>
            </a:r>
          </a:p>
          <a:p>
            <a:r>
              <a:rPr lang="en-US"/>
              <a:t>Black: mixture of all colors</a:t>
            </a:r>
          </a:p>
          <a:p>
            <a:r>
              <a:rPr lang="en-US"/>
              <a:t>.sharpens and adds richness to the hues placed next to it</a:t>
            </a:r>
          </a:p>
          <a:p>
            <a:r>
              <a:rPr lang="en-US"/>
              <a:t>.used generously may create a dramatic and theatrical setting</a:t>
            </a:r>
          </a:p>
          <a:p>
            <a:r>
              <a:rPr lang="en-US"/>
              <a:t>.Accents give richness</a:t>
            </a:r>
          </a:p>
          <a:p>
            <a:r>
              <a:rPr lang="en-US"/>
              <a:t>Gray: combination of black and white</a:t>
            </a:r>
          </a:p>
          <a:p>
            <a:r>
              <a:rPr lang="en-US"/>
              <a:t>.warm grays–welcoming and comforting</a:t>
            </a:r>
          </a:p>
          <a:p>
            <a:r>
              <a:rPr lang="en-US"/>
              <a:t>.cool grays–tend to be cold and uninviting</a:t>
            </a:r>
          </a:p>
          <a:p>
            <a:r>
              <a:rPr lang="en-US"/>
              <a:t>Browns: mixing several colors on the color wheel or neutralizing orange</a:t>
            </a:r>
          </a:p>
          <a:p>
            <a:r>
              <a:rPr lang="en-US"/>
              <a:t>.Often introduced through stained woods</a:t>
            </a:r>
          </a:p>
          <a:p>
            <a:r>
              <a:rPr lang="en-US"/>
              <a:t>.Does not need to match as long as they harmonize</a:t>
            </a:r>
          </a:p>
          <a:p>
            <a:r>
              <a:rPr lang="en-US"/>
              <a:t>.If used in large amounts can create an oppressive or cave-like coziness</a:t>
            </a:r>
          </a:p>
        </p:txBody>
      </p:sp>
    </p:spTree>
    <p:extLst>
      <p:ext uri="{BB962C8B-B14F-4D97-AF65-F5344CB8AC3E}">
        <p14:creationId xmlns:p14="http://schemas.microsoft.com/office/powerpoint/2010/main" val="3752958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155AB-A9F5-4D0B-B0EB-AF9E3673ADE6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10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C99E17-D76B-4375-A391-4C29324EDDE7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7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41A127-D84B-48E9-90E4-82F8BBF50735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18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BDBF49-8E97-4011-92CC-13B69B6256BE}" type="slidenum">
              <a:rPr lang="en-US" smtClean="0">
                <a:latin typeface="Arial" pitchFamily="34" charset="0"/>
              </a:rPr>
              <a:pPr/>
              <a:t>54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90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18B604-18A5-473C-A9FB-5E806DFF4CBC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8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1C1741-4E09-42EB-8016-66D991C4240F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6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7CE666-5371-4097-860B-66B2B0E6A0A9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3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9C3C0E-7D66-4064-86AE-0B217AB69D88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15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DC8B76-2E25-40F3-A629-66CE9A4B6580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84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3D23A1-C709-49F1-8314-68512A1E56FD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62E4E4-FFD6-427F-A51B-DEA2A054A360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2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8596A9-1907-4656-B042-C4B89020EC0D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9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C47F83-9CD2-4C4A-AB19-458B591C5E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37E60B-360C-4AD7-81AB-BFE87CC961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561723-D42D-4E7F-98F2-5F1D33519A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80A375-014D-4291-9169-9CBF8C42CF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4266FF-8514-43F6-9245-6AF6530DBA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2A34B-8CE9-4B46-9C7A-741D045D17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1E259-DF2D-43CF-9B82-6504207478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F9D08-8CF3-47DE-A792-405A394137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D3C24-4D1E-4163-BBAB-E19EA0490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318EB-995D-4888-A17A-59C487E0F6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0E7CC-D4BF-440D-8C8B-5030F5AB44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281A8-8BE0-4BBF-8290-DEFDE0F170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7084711-8467-499B-875D-D198B72269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46EA1E9-6E29-4D06-8E1E-85807FE190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ransition spd="med">
    <p:zoom dir="in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6430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7200"/>
              <a:t>If you have a small room that is painted dark blue, what color could you paint it to look bigger?</a:t>
            </a:r>
            <a:r>
              <a:rPr lang="en-US"/>
              <a:t> </a:t>
            </a:r>
          </a:p>
        </p:txBody>
      </p:sp>
    </p:spTree>
  </p:cSld>
  <p:clrMapOvr>
    <a:masterClrMapping/>
  </p:clrMapOvr>
  <p:transition spd="med"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Tint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762000"/>
          </a:xfrm>
        </p:spPr>
        <p:txBody>
          <a:bodyPr/>
          <a:lstStyle/>
          <a:p>
            <a:pPr eaLnBrk="1" hangingPunct="1"/>
            <a:r>
              <a:rPr lang="en-US"/>
              <a:t>Color with white added to it</a:t>
            </a:r>
          </a:p>
        </p:txBody>
      </p:sp>
      <p:pic>
        <p:nvPicPr>
          <p:cNvPr id="18436" name="Picture 4" descr="51_cc_legal_fcp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64008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Shade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609600"/>
          </a:xfrm>
        </p:spPr>
        <p:txBody>
          <a:bodyPr/>
          <a:lstStyle/>
          <a:p>
            <a:pPr eaLnBrk="1" hangingPunct="1"/>
            <a:r>
              <a:rPr lang="en-US"/>
              <a:t>Color with black added to it</a:t>
            </a:r>
          </a:p>
        </p:txBody>
      </p:sp>
      <p:pic>
        <p:nvPicPr>
          <p:cNvPr id="19460" name="Picture 5" descr="shade-tint-whe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60020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295400"/>
            <a:ext cx="7620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39" name="Content Placeholder 3"/>
          <p:cNvSpPr>
            <a:spLocks noGrp="1"/>
          </p:cNvSpPr>
          <p:nvPr>
            <p:ph idx="4294967295"/>
          </p:nvPr>
        </p:nvSpPr>
        <p:spPr>
          <a:xfrm>
            <a:off x="1524000" y="1066800"/>
            <a:ext cx="7620000" cy="4038600"/>
          </a:xfrm>
        </p:spPr>
        <p:txBody>
          <a:bodyPr/>
          <a:lstStyle/>
          <a:p>
            <a:pPr eaLnBrk="1" hangingPunct="1"/>
            <a:r>
              <a:rPr lang="en-US" sz="2800" smtClean="0"/>
              <a:t>Hue – the name of a color</a:t>
            </a:r>
          </a:p>
          <a:p>
            <a:pPr eaLnBrk="1" hangingPunct="1"/>
            <a:r>
              <a:rPr lang="en-US" sz="2800" smtClean="0"/>
              <a:t>Value – the lightness or darkness of a color</a:t>
            </a:r>
          </a:p>
          <a:p>
            <a:pPr lvl="1" eaLnBrk="1" hangingPunct="1"/>
            <a:r>
              <a:rPr lang="en-US" smtClean="0"/>
              <a:t>Tints – values lighter than normal; adding white</a:t>
            </a:r>
          </a:p>
          <a:p>
            <a:pPr lvl="1" eaLnBrk="1" hangingPunct="1"/>
            <a:r>
              <a:rPr lang="en-US" smtClean="0"/>
              <a:t>Shades – values that are darker; adding black</a:t>
            </a:r>
          </a:p>
          <a:p>
            <a:pPr eaLnBrk="1" hangingPunct="1"/>
            <a:r>
              <a:rPr lang="en-US" sz="2800" smtClean="0"/>
              <a:t>Intensity – the purity and strength of the color</a:t>
            </a:r>
          </a:p>
          <a:p>
            <a:pPr lvl="1" eaLnBrk="1" hangingPunct="1"/>
            <a:r>
              <a:rPr lang="en-US" smtClean="0"/>
              <a:t>Tones – lessen add gray or the complementary color</a:t>
            </a:r>
          </a:p>
        </p:txBody>
      </p:sp>
      <p:pic>
        <p:nvPicPr>
          <p:cNvPr id="14340" name="Picture 5" descr="value_char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876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intensit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953000"/>
            <a:ext cx="31194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219200" y="1752600"/>
            <a:ext cx="4725988" cy="5105400"/>
          </a:xfrm>
        </p:spPr>
        <p:txBody>
          <a:bodyPr/>
          <a:lstStyle/>
          <a:p>
            <a:pPr eaLnBrk="1" hangingPunct="1"/>
            <a:r>
              <a:rPr lang="en-US" smtClean="0"/>
              <a:t>Munsell system</a:t>
            </a:r>
          </a:p>
          <a:p>
            <a:pPr lvl="1" eaLnBrk="1" hangingPunct="1"/>
            <a:r>
              <a:rPr lang="en-US" smtClean="0"/>
              <a:t>Five principal hues and five intermediate</a:t>
            </a:r>
          </a:p>
          <a:p>
            <a:pPr lvl="1" eaLnBrk="1" hangingPunct="1"/>
            <a:r>
              <a:rPr lang="en-US" smtClean="0"/>
              <a:t>A numbering system that helps designers identify exact hue</a:t>
            </a:r>
          </a:p>
          <a:p>
            <a:pPr eaLnBrk="1" hangingPunct="1"/>
            <a:r>
              <a:rPr lang="en-US" smtClean="0"/>
              <a:t>Ostwald system</a:t>
            </a:r>
          </a:p>
          <a:p>
            <a:pPr lvl="1" eaLnBrk="1" hangingPunct="1"/>
            <a:r>
              <a:rPr lang="en-US" smtClean="0"/>
              <a:t>Three pairs of complementary colors</a:t>
            </a:r>
          </a:p>
          <a:p>
            <a:pPr lvl="1" eaLnBrk="1" hangingPunct="1"/>
            <a:r>
              <a:rPr lang="en-US" smtClean="0"/>
              <a:t>Color circle has 24 hues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Systems</a:t>
            </a:r>
          </a:p>
        </p:txBody>
      </p:sp>
      <p:pic>
        <p:nvPicPr>
          <p:cNvPr id="10244" name="Picture 3" descr="munsel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981200"/>
            <a:ext cx="2762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Ostwald_Hu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267200"/>
            <a:ext cx="24892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Primary: Red, Yellow &amp; Blue</a:t>
            </a:r>
            <a:endParaRPr lang="en-US" dirty="0"/>
          </a:p>
        </p:txBody>
      </p:sp>
      <p:pic>
        <p:nvPicPr>
          <p:cNvPr id="11267" name="Picture 4" descr="primary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33600"/>
            <a:ext cx="27241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primary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38100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828800"/>
            <a:ext cx="2667000" cy="4525963"/>
          </a:xfrm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rgbClr val="FF0000"/>
                </a:solidFill>
              </a:rPr>
              <a:t>Red</a:t>
            </a:r>
          </a:p>
          <a:p>
            <a:pPr eaLnBrk="1" hangingPunct="1">
              <a:buFontTx/>
              <a:buNone/>
            </a:pPr>
            <a:endParaRPr lang="en-US" sz="4800" smtClean="0"/>
          </a:p>
          <a:p>
            <a:pPr eaLnBrk="1" hangingPunct="1"/>
            <a:r>
              <a:rPr lang="en-US" sz="4800" b="1" smtClean="0">
                <a:solidFill>
                  <a:srgbClr val="FFFF00"/>
                </a:solidFill>
              </a:rPr>
              <a:t>Yellow</a:t>
            </a:r>
          </a:p>
          <a:p>
            <a:pPr eaLnBrk="1" hangingPunct="1"/>
            <a:endParaRPr lang="en-US" sz="4800" smtClean="0"/>
          </a:p>
          <a:p>
            <a:pPr eaLnBrk="1" hangingPunct="1"/>
            <a:r>
              <a:rPr lang="en-US" sz="4800" b="1" smtClean="0">
                <a:solidFill>
                  <a:srgbClr val="0000FF"/>
                </a:solidFill>
              </a:rPr>
              <a:t>Blue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 Black" pitchFamily="34" charset="0"/>
              </a:rPr>
              <a:t>PRIMARY COLORS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5791200" y="3505200"/>
            <a:ext cx="914400" cy="1295400"/>
          </a:xfrm>
          <a:prstGeom prst="can">
            <a:avLst>
              <a:gd name="adj" fmla="val 37384"/>
            </a:avLst>
          </a:prstGeom>
          <a:solidFill>
            <a:srgbClr val="FFFF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Arc 5"/>
          <p:cNvSpPr>
            <a:spLocks/>
          </p:cNvSpPr>
          <p:nvPr/>
        </p:nvSpPr>
        <p:spPr bwMode="auto">
          <a:xfrm>
            <a:off x="5791200" y="3279775"/>
            <a:ext cx="914400" cy="398463"/>
          </a:xfrm>
          <a:custGeom>
            <a:avLst/>
            <a:gdLst>
              <a:gd name="T0" fmla="*/ 218186 w 43200"/>
              <a:gd name="T1" fmla="*/ 123919358 h 22595"/>
              <a:gd name="T2" fmla="*/ 409676282 w 43200"/>
              <a:gd name="T3" fmla="*/ 118462383 h 22595"/>
              <a:gd name="T4" fmla="*/ 204838141 w 43200"/>
              <a:gd name="T5" fmla="*/ 118462383 h 22595"/>
              <a:gd name="T6" fmla="*/ 0 60000 65536"/>
              <a:gd name="T7" fmla="*/ 0 60000 65536"/>
              <a:gd name="T8" fmla="*/ 0 60000 65536"/>
              <a:gd name="T9" fmla="*/ 0 w 43200"/>
              <a:gd name="T10" fmla="*/ 0 h 22595"/>
              <a:gd name="T11" fmla="*/ 43200 w 43200"/>
              <a:gd name="T12" fmla="*/ 22595 h 22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595" fill="none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595" stroke="0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 rot="2046076">
            <a:off x="5786438" y="4037013"/>
            <a:ext cx="9858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/>
              <a:t>PAINT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5791200" y="1828800"/>
            <a:ext cx="914400" cy="1295400"/>
          </a:xfrm>
          <a:prstGeom prst="can">
            <a:avLst>
              <a:gd name="adj" fmla="val 37384"/>
            </a:avLst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Arc 8"/>
          <p:cNvSpPr>
            <a:spLocks/>
          </p:cNvSpPr>
          <p:nvPr/>
        </p:nvSpPr>
        <p:spPr bwMode="auto">
          <a:xfrm>
            <a:off x="5791200" y="1598613"/>
            <a:ext cx="912813" cy="398462"/>
          </a:xfrm>
          <a:custGeom>
            <a:avLst/>
            <a:gdLst>
              <a:gd name="T0" fmla="*/ 216983 w 43200"/>
              <a:gd name="T1" fmla="*/ 123918412 h 22595"/>
              <a:gd name="T2" fmla="*/ 407547023 w 43200"/>
              <a:gd name="T3" fmla="*/ 118461451 h 22595"/>
              <a:gd name="T4" fmla="*/ 203773680 w 43200"/>
              <a:gd name="T5" fmla="*/ 118461451 h 22595"/>
              <a:gd name="T6" fmla="*/ 0 60000 65536"/>
              <a:gd name="T7" fmla="*/ 0 60000 65536"/>
              <a:gd name="T8" fmla="*/ 0 60000 65536"/>
              <a:gd name="T9" fmla="*/ 0 w 43200"/>
              <a:gd name="T10" fmla="*/ 0 h 22595"/>
              <a:gd name="T11" fmla="*/ 43200 w 43200"/>
              <a:gd name="T12" fmla="*/ 22595 h 22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595" fill="none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595" stroke="0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 rot="2046076">
            <a:off x="5784850" y="2355850"/>
            <a:ext cx="9858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/>
              <a:t>PAINT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5795963" y="5183188"/>
            <a:ext cx="914400" cy="1295400"/>
          </a:xfrm>
          <a:prstGeom prst="can">
            <a:avLst>
              <a:gd name="adj" fmla="val 37384"/>
            </a:avLst>
          </a:prstGeom>
          <a:solidFill>
            <a:srgbClr val="0000FF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Arc 11"/>
          <p:cNvSpPr>
            <a:spLocks/>
          </p:cNvSpPr>
          <p:nvPr/>
        </p:nvSpPr>
        <p:spPr bwMode="auto">
          <a:xfrm>
            <a:off x="5795963" y="4957763"/>
            <a:ext cx="914400" cy="398462"/>
          </a:xfrm>
          <a:custGeom>
            <a:avLst/>
            <a:gdLst>
              <a:gd name="T0" fmla="*/ 218186 w 43200"/>
              <a:gd name="T1" fmla="*/ 123918412 h 22595"/>
              <a:gd name="T2" fmla="*/ 409676282 w 43200"/>
              <a:gd name="T3" fmla="*/ 118461451 h 22595"/>
              <a:gd name="T4" fmla="*/ 204838141 w 43200"/>
              <a:gd name="T5" fmla="*/ 118461451 h 22595"/>
              <a:gd name="T6" fmla="*/ 0 60000 65536"/>
              <a:gd name="T7" fmla="*/ 0 60000 65536"/>
              <a:gd name="T8" fmla="*/ 0 60000 65536"/>
              <a:gd name="T9" fmla="*/ 0 w 43200"/>
              <a:gd name="T10" fmla="*/ 0 h 22595"/>
              <a:gd name="T11" fmla="*/ 43200 w 43200"/>
              <a:gd name="T12" fmla="*/ 22595 h 22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595" fill="none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595" stroke="0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 rot="2046076">
            <a:off x="5791200" y="5715000"/>
            <a:ext cx="9858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/>
              <a:t>PAINT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2" grpId="0"/>
      <p:bldP spid="14343" grpId="0" animBg="1"/>
      <p:bldP spid="14344" grpId="0" animBg="1"/>
      <p:bldP spid="14345" grpId="0"/>
      <p:bldP spid="14346" grpId="0" animBg="1"/>
      <p:bldP spid="14347" grpId="0" animBg="1"/>
      <p:bldP spid="14348" grpId="0"/>
      <p:bldP spid="143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 Black" pitchFamily="34" charset="0"/>
              </a:rPr>
              <a:t>PRIMARY COLORS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91" name="Picture 7" descr="Primary Colors"/>
          <p:cNvPicPr>
            <a:picLocks noChangeAspect="1" noChangeArrowheads="1"/>
          </p:cNvPicPr>
          <p:nvPr/>
        </p:nvPicPr>
        <p:blipFill>
          <a:blip r:embed="rId3" cstate="print"/>
          <a:srcRect t="11194"/>
          <a:stretch>
            <a:fillRect/>
          </a:stretch>
        </p:blipFill>
        <p:spPr bwMode="auto">
          <a:xfrm>
            <a:off x="2667000" y="2286000"/>
            <a:ext cx="36576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4191000" y="2590800"/>
            <a:ext cx="685800" cy="914400"/>
          </a:xfrm>
          <a:prstGeom prst="can">
            <a:avLst>
              <a:gd name="adj" fmla="val 35185"/>
            </a:avLst>
          </a:prstGeom>
          <a:solidFill>
            <a:srgbClr val="FFFF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3429000" y="3962400"/>
            <a:ext cx="685800" cy="914400"/>
          </a:xfrm>
          <a:prstGeom prst="can">
            <a:avLst>
              <a:gd name="adj" fmla="val 35185"/>
            </a:avLst>
          </a:prstGeom>
          <a:solidFill>
            <a:srgbClr val="0000FF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4876800" y="3962400"/>
            <a:ext cx="685800" cy="914400"/>
          </a:xfrm>
          <a:prstGeom prst="can">
            <a:avLst>
              <a:gd name="adj" fmla="val 35185"/>
            </a:avLst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362200" y="6629400"/>
            <a:ext cx="4121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http://www.fiber-images.com/Free_Things/Reference_Charts/color_wheel.htm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-0.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625 0.0888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83 0.08889 L 0 -4.44444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2" grpId="1" animBg="1"/>
      <p:bldP spid="41993" grpId="0" animBg="1"/>
      <p:bldP spid="41993" grpId="1" animBg="1"/>
      <p:bldP spid="41994" grpId="0" animBg="1"/>
      <p:bldP spid="41994" grpId="1" animBg="1"/>
      <p:bldP spid="419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086600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219200"/>
            <a:ext cx="38862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61682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Secondary: Green, Violet, &amp; Orange </a:t>
            </a:r>
            <a:r>
              <a:rPr lang="en-US" sz="2400" dirty="0" smtClean="0"/>
              <a:t>(made by combining primary colors)</a:t>
            </a:r>
            <a:endParaRPr lang="en-US" dirty="0"/>
          </a:p>
        </p:txBody>
      </p:sp>
      <p:pic>
        <p:nvPicPr>
          <p:cNvPr id="12291" name="Picture 2" descr="secondary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124200"/>
            <a:ext cx="29908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secondary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450" y="2133600"/>
            <a:ext cx="45862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367" y="685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Elements of Composition Exam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8000" dirty="0" smtClean="0">
                <a:solidFill>
                  <a:srgbClr val="FF0000"/>
                </a:solidFill>
                <a:latin typeface="AR CARTER" panose="02000000000000000000" pitchFamily="2" charset="0"/>
              </a:rPr>
              <a:t>C</a:t>
            </a:r>
            <a:r>
              <a:rPr lang="en-US" sz="8000" dirty="0" smtClean="0">
                <a:solidFill>
                  <a:srgbClr val="FF6600"/>
                </a:solidFill>
                <a:latin typeface="AR CARTER" panose="02000000000000000000" pitchFamily="2" charset="0"/>
              </a:rPr>
              <a:t>o</a:t>
            </a:r>
            <a:r>
              <a:rPr lang="en-US" sz="8000" dirty="0" smtClean="0">
                <a:solidFill>
                  <a:srgbClr val="FFFF00"/>
                </a:solidFill>
                <a:latin typeface="AR CARTER" panose="02000000000000000000" pitchFamily="2" charset="0"/>
              </a:rPr>
              <a:t>l</a:t>
            </a:r>
            <a:r>
              <a:rPr lang="en-US" sz="8000" dirty="0" smtClean="0">
                <a:solidFill>
                  <a:srgbClr val="92D050"/>
                </a:solidFill>
                <a:latin typeface="AR CARTER" panose="02000000000000000000" pitchFamily="2" charset="0"/>
              </a:rPr>
              <a:t>o</a:t>
            </a:r>
            <a:r>
              <a:rPr lang="en-US" sz="8000" dirty="0" smtClean="0">
                <a:solidFill>
                  <a:srgbClr val="0070C0"/>
                </a:solidFill>
                <a:latin typeface="AR CARTER" panose="02000000000000000000" pitchFamily="2" charset="0"/>
              </a:rPr>
              <a:t>r</a:t>
            </a:r>
            <a:r>
              <a:rPr lang="en-US" sz="8000" dirty="0" smtClean="0">
                <a:latin typeface="AR CARTER" panose="02000000000000000000" pitchFamily="2" charset="0"/>
              </a:rPr>
              <a:t> </a:t>
            </a:r>
            <a:r>
              <a:rPr lang="en-US" sz="8000" dirty="0" smtClean="0">
                <a:solidFill>
                  <a:srgbClr val="7030A0"/>
                </a:solidFill>
                <a:latin typeface="AR CARTER" panose="02000000000000000000" pitchFamily="2" charset="0"/>
              </a:rPr>
              <a:t>a</a:t>
            </a:r>
            <a:r>
              <a:rPr lang="en-US" sz="8000" dirty="0" smtClean="0">
                <a:solidFill>
                  <a:srgbClr val="800080"/>
                </a:solidFill>
                <a:latin typeface="AR CARTER" panose="02000000000000000000" pitchFamily="2" charset="0"/>
              </a:rPr>
              <a:t>n</a:t>
            </a:r>
            <a:r>
              <a:rPr lang="en-US" sz="8000" dirty="0" smtClean="0">
                <a:solidFill>
                  <a:srgbClr val="FF0000"/>
                </a:solidFill>
                <a:latin typeface="AR CARTER" panose="02000000000000000000" pitchFamily="2" charset="0"/>
              </a:rPr>
              <a:t>d</a:t>
            </a:r>
            <a:r>
              <a:rPr lang="en-US" sz="8000" dirty="0" smtClean="0">
                <a:latin typeface="AR CARTER" panose="02000000000000000000" pitchFamily="2" charset="0"/>
              </a:rPr>
              <a:t> </a:t>
            </a:r>
            <a:r>
              <a:rPr lang="en-US" sz="8000" dirty="0" smtClean="0">
                <a:solidFill>
                  <a:srgbClr val="FF6600"/>
                </a:solidFill>
                <a:latin typeface="AR CARTER" panose="02000000000000000000" pitchFamily="2" charset="0"/>
              </a:rPr>
              <a:t>D</a:t>
            </a:r>
            <a:r>
              <a:rPr lang="en-US" sz="8000" dirty="0" smtClean="0">
                <a:solidFill>
                  <a:srgbClr val="FFFF00"/>
                </a:solidFill>
                <a:latin typeface="AR CARTER" panose="02000000000000000000" pitchFamily="2" charset="0"/>
              </a:rPr>
              <a:t>e</a:t>
            </a:r>
            <a:r>
              <a:rPr lang="en-US" sz="8000" dirty="0" smtClean="0">
                <a:solidFill>
                  <a:srgbClr val="92D050"/>
                </a:solidFill>
                <a:latin typeface="AR CARTER" panose="02000000000000000000" pitchFamily="2" charset="0"/>
              </a:rPr>
              <a:t>s</a:t>
            </a:r>
            <a:r>
              <a:rPr lang="en-US" sz="8000" dirty="0" smtClean="0">
                <a:solidFill>
                  <a:srgbClr val="0070C0"/>
                </a:solidFill>
                <a:latin typeface="AR CARTER" panose="02000000000000000000" pitchFamily="2" charset="0"/>
              </a:rPr>
              <a:t>i</a:t>
            </a:r>
            <a:r>
              <a:rPr lang="en-US" sz="8000" dirty="0" smtClean="0">
                <a:solidFill>
                  <a:srgbClr val="7030A0"/>
                </a:solidFill>
                <a:latin typeface="AR CARTER" panose="02000000000000000000" pitchFamily="2" charset="0"/>
              </a:rPr>
              <a:t>g</a:t>
            </a:r>
            <a:r>
              <a:rPr lang="en-US" sz="8000" dirty="0" smtClean="0">
                <a:solidFill>
                  <a:srgbClr val="800080"/>
                </a:solidFill>
                <a:latin typeface="AR CARTER" panose="02000000000000000000" pitchFamily="2" charset="0"/>
              </a:rPr>
              <a:t>n</a:t>
            </a:r>
            <a:endParaRPr lang="en-US" sz="8000" dirty="0">
              <a:solidFill>
                <a:srgbClr val="800080"/>
              </a:solidFill>
              <a:latin typeface="AR CARTER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260" y="21336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Have a seat at one of the tables with a pencil prepared.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You may study your notes briefly before we take the test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When you are finished, please place your exam on Mr. Seidel’s desk.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You may borrow a book/magazine/script from the Drama cart and read quietly until everyone is finished with the exam.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2387705"/>
      </p:ext>
    </p:extLst>
  </p:cSld>
  <p:clrMapOvr>
    <a:masterClrMapping/>
  </p:clrMapOvr>
  <p:transition spd="med"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1524000"/>
          </a:xfrm>
        </p:spPr>
        <p:txBody>
          <a:bodyPr/>
          <a:lstStyle/>
          <a:p>
            <a:pPr eaLnBrk="1" hangingPunct="1"/>
            <a:r>
              <a:rPr lang="en-US" smtClean="0"/>
              <a:t>When you mix primary colors together, you get secondary colors.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 Black" pitchFamily="34" charset="0"/>
              </a:rPr>
              <a:t>SECONDARY COLORS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3967163" y="4268788"/>
            <a:ext cx="914400" cy="1295400"/>
          </a:xfrm>
          <a:prstGeom prst="can">
            <a:avLst>
              <a:gd name="adj" fmla="val 37384"/>
            </a:avLst>
          </a:prstGeom>
          <a:solidFill>
            <a:srgbClr val="FFFF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Arc 7"/>
          <p:cNvSpPr>
            <a:spLocks/>
          </p:cNvSpPr>
          <p:nvPr/>
        </p:nvSpPr>
        <p:spPr bwMode="auto">
          <a:xfrm>
            <a:off x="3967163" y="4043363"/>
            <a:ext cx="914400" cy="398462"/>
          </a:xfrm>
          <a:custGeom>
            <a:avLst/>
            <a:gdLst>
              <a:gd name="T0" fmla="*/ 218186 w 43200"/>
              <a:gd name="T1" fmla="*/ 123918412 h 22595"/>
              <a:gd name="T2" fmla="*/ 409676282 w 43200"/>
              <a:gd name="T3" fmla="*/ 118461451 h 22595"/>
              <a:gd name="T4" fmla="*/ 204838141 w 43200"/>
              <a:gd name="T5" fmla="*/ 118461451 h 22595"/>
              <a:gd name="T6" fmla="*/ 0 60000 65536"/>
              <a:gd name="T7" fmla="*/ 0 60000 65536"/>
              <a:gd name="T8" fmla="*/ 0 60000 65536"/>
              <a:gd name="T9" fmla="*/ 0 w 43200"/>
              <a:gd name="T10" fmla="*/ 0 h 22595"/>
              <a:gd name="T11" fmla="*/ 43200 w 43200"/>
              <a:gd name="T12" fmla="*/ 22595 h 22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595" fill="none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595" stroke="0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 rot="2046076">
            <a:off x="3962400" y="4800600"/>
            <a:ext cx="9858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/>
              <a:t>PAINT</a:t>
            </a: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2133600" y="4267200"/>
            <a:ext cx="914400" cy="1295400"/>
          </a:xfrm>
          <a:prstGeom prst="can">
            <a:avLst>
              <a:gd name="adj" fmla="val 37384"/>
            </a:avLst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Arc 10"/>
          <p:cNvSpPr>
            <a:spLocks/>
          </p:cNvSpPr>
          <p:nvPr/>
        </p:nvSpPr>
        <p:spPr bwMode="auto">
          <a:xfrm>
            <a:off x="2133600" y="4037013"/>
            <a:ext cx="912813" cy="398462"/>
          </a:xfrm>
          <a:custGeom>
            <a:avLst/>
            <a:gdLst>
              <a:gd name="T0" fmla="*/ 216983 w 43200"/>
              <a:gd name="T1" fmla="*/ 123918412 h 22595"/>
              <a:gd name="T2" fmla="*/ 407547023 w 43200"/>
              <a:gd name="T3" fmla="*/ 118461451 h 22595"/>
              <a:gd name="T4" fmla="*/ 203773680 w 43200"/>
              <a:gd name="T5" fmla="*/ 118461451 h 22595"/>
              <a:gd name="T6" fmla="*/ 0 60000 65536"/>
              <a:gd name="T7" fmla="*/ 0 60000 65536"/>
              <a:gd name="T8" fmla="*/ 0 60000 65536"/>
              <a:gd name="T9" fmla="*/ 0 w 43200"/>
              <a:gd name="T10" fmla="*/ 0 h 22595"/>
              <a:gd name="T11" fmla="*/ 43200 w 43200"/>
              <a:gd name="T12" fmla="*/ 22595 h 22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595" fill="none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595" stroke="0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 rot="2046076">
            <a:off x="2127250" y="4794250"/>
            <a:ext cx="9858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/>
              <a:t>PAINT</a:t>
            </a:r>
          </a:p>
        </p:txBody>
      </p:sp>
      <p:sp>
        <p:nvSpPr>
          <p:cNvPr id="35852" name="Arc 12"/>
          <p:cNvSpPr>
            <a:spLocks/>
          </p:cNvSpPr>
          <p:nvPr/>
        </p:nvSpPr>
        <p:spPr bwMode="auto">
          <a:xfrm>
            <a:off x="5791200" y="4041775"/>
            <a:ext cx="914400" cy="398463"/>
          </a:xfrm>
          <a:custGeom>
            <a:avLst/>
            <a:gdLst>
              <a:gd name="T0" fmla="*/ 218186 w 43200"/>
              <a:gd name="T1" fmla="*/ 123919358 h 22595"/>
              <a:gd name="T2" fmla="*/ 409676282 w 43200"/>
              <a:gd name="T3" fmla="*/ 118462383 h 22595"/>
              <a:gd name="T4" fmla="*/ 204838141 w 43200"/>
              <a:gd name="T5" fmla="*/ 118462383 h 22595"/>
              <a:gd name="T6" fmla="*/ 0 60000 65536"/>
              <a:gd name="T7" fmla="*/ 0 60000 65536"/>
              <a:gd name="T8" fmla="*/ 0 60000 65536"/>
              <a:gd name="T9" fmla="*/ 0 w 43200"/>
              <a:gd name="T10" fmla="*/ 0 h 22595"/>
              <a:gd name="T11" fmla="*/ 43200 w 43200"/>
              <a:gd name="T12" fmla="*/ 22595 h 22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595" fill="none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595" stroke="0" extrusionOk="0">
                <a:moveTo>
                  <a:pt x="22" y="22595"/>
                </a:moveTo>
                <a:cubicBezTo>
                  <a:pt x="7" y="22263"/>
                  <a:pt x="0" y="219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AutoShape 14"/>
          <p:cNvSpPr>
            <a:spLocks noChangeArrowheads="1"/>
          </p:cNvSpPr>
          <p:nvPr/>
        </p:nvSpPr>
        <p:spPr bwMode="auto">
          <a:xfrm>
            <a:off x="5791200" y="4267200"/>
            <a:ext cx="914400" cy="1295400"/>
          </a:xfrm>
          <a:prstGeom prst="can">
            <a:avLst>
              <a:gd name="adj" fmla="val 37384"/>
            </a:avLst>
          </a:prstGeom>
          <a:solidFill>
            <a:srgbClr val="0000FF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 rot="2046076">
            <a:off x="5786438" y="4799013"/>
            <a:ext cx="9858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/>
              <a:t>PAINT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-2.96296E-6 L -0.14652 -0.05324 C -0.13524 -0.06527 -0.1184 -0.07199 -0.10086 -0.07199 C -0.0809 -0.07199 -0.06493 -0.06527 -0.05364 -0.05324 L -3.33333E-6 -2.96296E-6 " pathEditMode="relative" rAng="0" ptsTypes="FffFF">
                                      <p:cBhvr>
                                        <p:cTn id="47" dur="2000" spd="-100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 -1.11111E-6 L -0.14896 -0.05324 C -0.1375 -0.06528 -0.12048 -0.07199 -0.10278 -0.07199 C -0.08229 -0.07199 -0.06614 -0.06528 -0.05469 -0.05324 L -1.94444E-6 -1.11111E-6 " pathEditMode="relative" rAng="0" ptsTypes="FffFF">
                                      <p:cBhvr>
                                        <p:cTn id="49" dur="2000" spd="-100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4.81481E-6 L -0.14652 -0.05325 C -0.13524 -0.06528 -0.1184 -0.072 -0.10086 -0.072 C -0.0809 -0.072 -0.06493 -0.06528 -0.05364 -0.05325 L -3.33333E-6 4.81481E-6 " pathEditMode="relative" rAng="0" ptsTypes="FffFF">
                                      <p:cBhvr>
                                        <p:cTn id="51" dur="2000" spd="-100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10712 -0.05324 C 0.12969 -0.06528 0.16337 -0.07199 0.19826 -0.07199 C 0.23837 -0.07199 0.27031 -0.06528 0.29288 -0.05324 L 0.40017 3.33333E-6 " pathEditMode="relative" rAng="0" ptsTypes="FffFF">
                                      <p:cBhvr>
                                        <p:cTn id="53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10712 -0.05324 C 0.12969 -0.06528 0.16337 -0.07199 0.19826 -0.07199 C 0.23837 -0.07199 0.27031 -0.06528 0.29288 -0.05324 L 0.40017 -2.59259E-6 " pathEditMode="relative" rAng="0" ptsTypes="FffFF">
                                      <p:cBhvr>
                                        <p:cTn id="55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0712 -0.05324 C 0.12969 -0.06528 0.16337 -0.07199 0.19827 -0.07199 C 0.23837 -0.07199 0.27032 -0.06528 0.29289 -0.05324 L 0.40018 3.33333E-6 " pathEditMode="relative" rAng="0" ptsTypes="FffFF">
                                      <p:cBhvr>
                                        <p:cTn id="57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05 -0.00023 L -0.14757 0.05301 C -0.13629 0.06505 -0.1191 0.07176 -0.10174 0.07176 C -0.08178 0.07176 -0.06563 0.06505 -0.05451 0.05301 L -0.00052 -0.00023 " pathEditMode="relative" rAng="0" ptsTypes="FffFF">
                                      <p:cBhvr>
                                        <p:cTn id="59" dur="2000" spd="-100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36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52 -2.22222E-6 L -0.14704 0.05324 C -0.13576 0.06528 -0.11857 0.07199 -0.10121 0.07199 C -0.08125 0.07199 -0.0651 0.06528 -0.05399 0.05324 L -4.16667E-6 -2.22222E-6 " pathEditMode="relative" rAng="0" ptsTypes="FffFF">
                                      <p:cBhvr>
                                        <p:cTn id="61" dur="2000" spd="-100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36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05 -0.00023 L -0.14757 0.05301 C -0.13629 0.06505 -0.1191 0.07176 -0.10174 0.07176 C -0.08178 0.07176 -0.06563 0.06505 -0.05451 0.05301 L -0.00052 -0.00023 " pathEditMode="relative" rAng="0" ptsTypes="FffFF">
                                      <p:cBhvr>
                                        <p:cTn id="63" dur="2000" spd="-100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35844" grpId="0"/>
      <p:bldP spid="35845" grpId="0" animBg="1"/>
      <p:bldP spid="35846" grpId="0" animBg="1"/>
      <p:bldP spid="35846" grpId="1" animBg="1"/>
      <p:bldP spid="35847" grpId="0" animBg="1"/>
      <p:bldP spid="35847" grpId="1" animBg="1"/>
      <p:bldP spid="35848" grpId="0"/>
      <p:bldP spid="35848" grpId="1"/>
      <p:bldP spid="35849" grpId="0" animBg="1"/>
      <p:bldP spid="35849" grpId="1" animBg="1"/>
      <p:bldP spid="35850" grpId="0" animBg="1"/>
      <p:bldP spid="35850" grpId="1" animBg="1"/>
      <p:bldP spid="35851" grpId="0"/>
      <p:bldP spid="35851" grpId="1"/>
      <p:bldP spid="35852" grpId="0" animBg="1"/>
      <p:bldP spid="35852" grpId="1" animBg="1"/>
      <p:bldP spid="35854" grpId="0" animBg="1"/>
      <p:bldP spid="35854" grpId="1" animBg="1"/>
      <p:bldP spid="35853" grpId="0"/>
      <p:bldP spid="3585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781300" y="2324100"/>
            <a:ext cx="685800" cy="914400"/>
          </a:xfrm>
          <a:prstGeom prst="can">
            <a:avLst>
              <a:gd name="adj" fmla="val 35185"/>
            </a:avLst>
          </a:prstGeom>
          <a:solidFill>
            <a:srgbClr val="FFFF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5638800" y="2362200"/>
            <a:ext cx="685800" cy="914400"/>
          </a:xfrm>
          <a:prstGeom prst="can">
            <a:avLst>
              <a:gd name="adj" fmla="val 35185"/>
            </a:avLst>
          </a:prstGeom>
          <a:solidFill>
            <a:srgbClr val="0000FF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2438400" y="4267200"/>
            <a:ext cx="4191000" cy="1219200"/>
          </a:xfrm>
          <a:prstGeom prst="can">
            <a:avLst>
              <a:gd name="adj" fmla="val 25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WordArt 15"/>
          <p:cNvSpPr>
            <a:spLocks noChangeArrowheads="1" noChangeShapeType="1" noTextEdit="1"/>
          </p:cNvSpPr>
          <p:nvPr/>
        </p:nvSpPr>
        <p:spPr bwMode="auto">
          <a:xfrm>
            <a:off x="1905000" y="1371600"/>
            <a:ext cx="1828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YELLOW</a:t>
            </a:r>
          </a:p>
        </p:txBody>
      </p:sp>
      <p:sp>
        <p:nvSpPr>
          <p:cNvPr id="2064" name="WordArt 16"/>
          <p:cNvSpPr>
            <a:spLocks noChangeArrowheads="1" noChangeShapeType="1" noTextEdit="1"/>
          </p:cNvSpPr>
          <p:nvPr/>
        </p:nvSpPr>
        <p:spPr bwMode="auto">
          <a:xfrm>
            <a:off x="4343400" y="12954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+</a:t>
            </a:r>
          </a:p>
        </p:txBody>
      </p:sp>
      <p:sp>
        <p:nvSpPr>
          <p:cNvPr id="2065" name="WordArt 17"/>
          <p:cNvSpPr>
            <a:spLocks noChangeArrowheads="1" noChangeShapeType="1" noTextEdit="1"/>
          </p:cNvSpPr>
          <p:nvPr/>
        </p:nvSpPr>
        <p:spPr bwMode="auto">
          <a:xfrm>
            <a:off x="5486400" y="1295400"/>
            <a:ext cx="1371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BLUE</a:t>
            </a:r>
          </a:p>
        </p:txBody>
      </p: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3657600" y="5791200"/>
            <a:ext cx="1781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GREEN</a:t>
            </a:r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2438400" y="4267200"/>
            <a:ext cx="4191000" cy="1219200"/>
          </a:xfrm>
          <a:prstGeom prst="can">
            <a:avLst>
              <a:gd name="adj" fmla="val 25000"/>
            </a:avLst>
          </a:prstGeom>
          <a:solidFill>
            <a:srgbClr val="008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>
            <a:off x="4495800" y="3124200"/>
            <a:ext cx="0" cy="9144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29000" y="3124200"/>
            <a:ext cx="76200" cy="1371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5562600" y="3162300"/>
            <a:ext cx="114300" cy="13335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pPr eaLnBrk="1" hangingPunct="1"/>
            <a:r>
              <a:rPr lang="en-US" smtClean="0">
                <a:latin typeface="Arial Black" pitchFamily="34" charset="0"/>
              </a:rPr>
              <a:t>SECONDARY COLORS</a:t>
            </a:r>
          </a:p>
        </p:txBody>
      </p:sp>
      <p:sp>
        <p:nvSpPr>
          <p:cNvPr id="10254" name="Rectangle 30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2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4676 C -0.03334 0.04768 -0.11962 0.04514 -0.16233 0.05208 C -0.15243 0.09166 -0.07934 0.06852 0.02621 0.06967 C 0.0743 0.07315 0.06632 0.07315 0.14461 0.06967 C 0.15243 0.06921 0.16666 0.06597 0.16666 0.0662 C 0.2 0.02268 0.14791 0.05 -0.03282 0.04861 C -0.07674 0.04305 -0.12066 0.04699 -0.16598 0.04861 C -0.16459 0.05393 -0.16598 0.05949 -0.16233 0.06435 C -0.16077 0.06643 -0.15539 0.06759 -0.15087 0.06782 C -0.10955 0.07014 -0.06736 0.06967 -0.02552 0.07129 C 0.0309 0.07083 0.08819 0.07199 0.14461 0.06967 C 0.14843 0.06944 0.14566 0.06574 0.14791 0.06435 C 0.15104 0.06273 0.15521 0.06203 0.15937 0.06088 C 0.13993 0.04815 0.13159 0.05185 0.09305 0.05023 C -0.2 0.05254 -0.06511 0.04282 -0.17743 0.05903 C -0.17587 0.06088 -0.17691 0.06342 -0.17344 0.06435 C -0.16806 0.06597 -0.16129 0.06551 -0.15486 0.06597 C -0.13681 0.06759 -0.12118 0.06991 -0.1033 0.07129 C -0.02813 0.07083 0.04705 0.07083 0.12222 0.06967 C 0.13489 0.06944 0.15573 0.06088 0.15573 0.06111 C 0.15677 0.05903 0.16232 0.05694 0.15937 0.05555 C 0.15295 0.05254 0.12604 0.05023 0.11493 0.04861 C 0.06423 0.04907 -0.09236 0.04236 -0.16962 0.05555 C -0.1724 0.05949 -0.18212 0.06736 -0.15868 0.06782 C -0.05278 0.06944 0.0533 0.06666 0.15937 0.06597 C 0.18073 0.05625 0.15885 0.05741 0.13732 0.0537 C 0.12656 0.05185 0.11493 0.05231 0.10364 0.05208 C 0.07534 0.05116 0.04705 0.05092 0.01875 0.05023 C 0.01007 0.04977 0.00121 0.0493 -0.00712 0.04861 C -0.01094 0.04815 -0.01823 0.04676 -0.01823 0.04699 " pathEditMode="relative" rAng="0" ptsTypes="fffffffffffffffffffffffffffffA">
                                      <p:cBhvr>
                                        <p:cTn id="54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2" grpId="1" animBg="1"/>
      <p:bldP spid="2060" grpId="0" animBg="1"/>
      <p:bldP spid="2060" grpId="1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75" grpId="0" animBg="1"/>
      <p:bldP spid="2074" grpId="0" animBg="1"/>
      <p:bldP spid="2074" grpId="1" animBg="1"/>
      <p:bldP spid="2053" grpId="0" animBg="1"/>
      <p:bldP spid="20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2781300" y="2324100"/>
            <a:ext cx="685800" cy="914400"/>
          </a:xfrm>
          <a:prstGeom prst="can">
            <a:avLst>
              <a:gd name="adj" fmla="val 35185"/>
            </a:avLst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5638800" y="2362200"/>
            <a:ext cx="685800" cy="914400"/>
          </a:xfrm>
          <a:prstGeom prst="can">
            <a:avLst>
              <a:gd name="adj" fmla="val 35185"/>
            </a:avLst>
          </a:prstGeom>
          <a:solidFill>
            <a:srgbClr val="0000FF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2438400" y="4267200"/>
            <a:ext cx="4191000" cy="1219200"/>
          </a:xfrm>
          <a:prstGeom prst="can">
            <a:avLst>
              <a:gd name="adj" fmla="val 25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1295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RED</a:t>
            </a:r>
          </a:p>
        </p:txBody>
      </p:sp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4343400" y="12954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+</a:t>
            </a:r>
          </a:p>
        </p:txBody>
      </p:sp>
      <p:sp>
        <p:nvSpPr>
          <p:cNvPr id="33801" name="WordArt 9"/>
          <p:cNvSpPr>
            <a:spLocks noChangeArrowheads="1" noChangeShapeType="1" noTextEdit="1"/>
          </p:cNvSpPr>
          <p:nvPr/>
        </p:nvSpPr>
        <p:spPr bwMode="auto">
          <a:xfrm>
            <a:off x="5486400" y="1295400"/>
            <a:ext cx="1371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BLUE</a:t>
            </a:r>
          </a:p>
        </p:txBody>
      </p:sp>
      <p:sp>
        <p:nvSpPr>
          <p:cNvPr id="33802" name="WordArt 10"/>
          <p:cNvSpPr>
            <a:spLocks noChangeArrowheads="1" noChangeShapeType="1" noTextEdit="1"/>
          </p:cNvSpPr>
          <p:nvPr/>
        </p:nvSpPr>
        <p:spPr bwMode="auto">
          <a:xfrm>
            <a:off x="3810000" y="5791200"/>
            <a:ext cx="1781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VIOLET</a:t>
            </a:r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2438400" y="4267200"/>
            <a:ext cx="4191000" cy="1219200"/>
          </a:xfrm>
          <a:prstGeom prst="can">
            <a:avLst>
              <a:gd name="adj" fmla="val 25000"/>
            </a:avLst>
          </a:prstGeom>
          <a:solidFill>
            <a:srgbClr val="80008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495800" y="3124200"/>
            <a:ext cx="0" cy="9144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3429000" y="3124200"/>
            <a:ext cx="7620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>
            <a:off x="5562600" y="3162300"/>
            <a:ext cx="114300" cy="13335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Rectangle 15"/>
          <p:cNvSpPr>
            <a:spLocks noChangeArrowheads="1"/>
          </p:cNvSpPr>
          <p:nvPr/>
        </p:nvSpPr>
        <p:spPr bwMode="auto">
          <a:xfrm>
            <a:off x="457200" y="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 Black" pitchFamily="34" charset="0"/>
              </a:rPr>
              <a:t>SECONDARY COLORS</a:t>
            </a:r>
          </a:p>
        </p:txBody>
      </p:sp>
      <p:sp>
        <p:nvSpPr>
          <p:cNvPr id="11278" name="Rectangle 16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37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338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4676 C -0.03334 0.04768 -0.11962 0.04514 -0.16233 0.05208 C -0.15243 0.09166 -0.07934 0.06852 0.02621 0.06967 C 0.0743 0.07315 0.06632 0.07315 0.14461 0.06967 C 0.15243 0.06921 0.16666 0.06597 0.16666 0.0662 C 0.2 0.02268 0.14791 0.05 -0.03282 0.04861 C -0.07674 0.04305 -0.12066 0.04699 -0.16598 0.04861 C -0.16459 0.05393 -0.16598 0.05949 -0.16233 0.06435 C -0.16077 0.06643 -0.15539 0.06759 -0.15087 0.06782 C -0.10955 0.07014 -0.06736 0.06967 -0.02552 0.07129 C 0.0309 0.07083 0.08819 0.07199 0.14461 0.06967 C 0.14843 0.06944 0.14566 0.06574 0.14791 0.06435 C 0.15104 0.06273 0.15521 0.06203 0.15937 0.06088 C 0.13993 0.04815 0.13159 0.05185 0.09305 0.05023 C -0.2 0.05254 -0.06511 0.04282 -0.17743 0.05903 C -0.17587 0.06088 -0.17691 0.06342 -0.17344 0.06435 C -0.16806 0.06597 -0.16129 0.06551 -0.15486 0.06597 C -0.13681 0.06759 -0.12118 0.06991 -0.1033 0.07129 C -0.02813 0.07083 0.04705 0.07083 0.12222 0.06967 C 0.13489 0.06944 0.15573 0.06088 0.15573 0.06111 C 0.15677 0.05903 0.16232 0.05694 0.15937 0.05555 C 0.15295 0.05254 0.12604 0.05023 0.11493 0.04861 C 0.06423 0.04907 -0.09236 0.04236 -0.16962 0.05555 C -0.1724 0.05949 -0.18212 0.06736 -0.15868 0.06782 C -0.05278 0.06944 0.0533 0.06666 0.15937 0.06597 C 0.18073 0.05625 0.15885 0.05741 0.13732 0.0537 C 0.12656 0.05185 0.11493 0.05231 0.10364 0.05208 C 0.07534 0.05116 0.04705 0.05092 0.01875 0.05023 C 0.01007 0.04977 0.00121 0.0493 -0.00712 0.04861 C -0.01094 0.04815 -0.01823 0.04676 -0.01823 0.04699 " pathEditMode="relative" rAng="0" ptsTypes="fffffffffffffffffffffffffffffA">
                                      <p:cBhvr>
                                        <p:cTn id="54" dur="5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338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6" grpId="1" animBg="1"/>
      <p:bldP spid="33797" grpId="0" animBg="1"/>
      <p:bldP spid="33797" grpId="1" animBg="1"/>
      <p:bldP spid="33798" grpId="0" animBg="1"/>
      <p:bldP spid="33799" grpId="0" animBg="1"/>
      <p:bldP spid="33800" grpId="0" animBg="1"/>
      <p:bldP spid="33801" grpId="0" animBg="1"/>
      <p:bldP spid="33802" grpId="0" animBg="1"/>
      <p:bldP spid="33803" grpId="0" animBg="1"/>
      <p:bldP spid="33804" grpId="0" animBg="1"/>
      <p:bldP spid="33804" grpId="1" animBg="1"/>
      <p:bldP spid="33805" grpId="0" animBg="1"/>
      <p:bldP spid="338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2781300" y="2324100"/>
            <a:ext cx="685800" cy="914400"/>
          </a:xfrm>
          <a:prstGeom prst="can">
            <a:avLst>
              <a:gd name="adj" fmla="val 35185"/>
            </a:avLst>
          </a:prstGeom>
          <a:solidFill>
            <a:srgbClr val="FFFF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5638800" y="2362200"/>
            <a:ext cx="685800" cy="914400"/>
          </a:xfrm>
          <a:prstGeom prst="can">
            <a:avLst>
              <a:gd name="adj" fmla="val 35185"/>
            </a:avLst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2438400" y="4267200"/>
            <a:ext cx="4191000" cy="1219200"/>
          </a:xfrm>
          <a:prstGeom prst="can">
            <a:avLst>
              <a:gd name="adj" fmla="val 25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WordArt 7"/>
          <p:cNvSpPr>
            <a:spLocks noChangeArrowheads="1" noChangeShapeType="1" noTextEdit="1"/>
          </p:cNvSpPr>
          <p:nvPr/>
        </p:nvSpPr>
        <p:spPr bwMode="auto">
          <a:xfrm>
            <a:off x="1905000" y="1371600"/>
            <a:ext cx="182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YELLOW</a:t>
            </a:r>
          </a:p>
        </p:txBody>
      </p:sp>
      <p:sp>
        <p:nvSpPr>
          <p:cNvPr id="34824" name="WordArt 8"/>
          <p:cNvSpPr>
            <a:spLocks noChangeArrowheads="1" noChangeShapeType="1" noTextEdit="1"/>
          </p:cNvSpPr>
          <p:nvPr/>
        </p:nvSpPr>
        <p:spPr bwMode="auto">
          <a:xfrm>
            <a:off x="4343400" y="1295400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+</a:t>
            </a:r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>
            <a:off x="5486400" y="1295400"/>
            <a:ext cx="1371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RED</a:t>
            </a:r>
          </a:p>
        </p:txBody>
      </p:sp>
      <p:sp>
        <p:nvSpPr>
          <p:cNvPr id="34826" name="WordArt 10"/>
          <p:cNvSpPr>
            <a:spLocks noChangeArrowheads="1" noChangeShapeType="1" noTextEdit="1"/>
          </p:cNvSpPr>
          <p:nvPr/>
        </p:nvSpPr>
        <p:spPr bwMode="auto">
          <a:xfrm>
            <a:off x="3657600" y="5791200"/>
            <a:ext cx="1781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ORANGE</a:t>
            </a:r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>
            <a:off x="2438400" y="4267200"/>
            <a:ext cx="4191000" cy="1219200"/>
          </a:xfrm>
          <a:prstGeom prst="can">
            <a:avLst>
              <a:gd name="adj" fmla="val 25000"/>
            </a:avLst>
          </a:prstGeom>
          <a:solidFill>
            <a:srgbClr val="FF99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4495800" y="3124200"/>
            <a:ext cx="0" cy="9144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3429000" y="3124200"/>
            <a:ext cx="76200" cy="1371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 flipH="1">
            <a:off x="5562600" y="3162300"/>
            <a:ext cx="114300" cy="1333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Rectangle 15"/>
          <p:cNvSpPr>
            <a:spLocks noChangeArrowheads="1"/>
          </p:cNvSpPr>
          <p:nvPr/>
        </p:nvSpPr>
        <p:spPr bwMode="auto">
          <a:xfrm>
            <a:off x="457200" y="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 Black" pitchFamily="34" charset="0"/>
              </a:rPr>
              <a:t>SECONDARY COLORS</a:t>
            </a:r>
          </a:p>
        </p:txBody>
      </p:sp>
      <p:sp>
        <p:nvSpPr>
          <p:cNvPr id="12302" name="Rectangle 16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48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348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4676 C -0.03334 0.04768 -0.11962 0.04514 -0.16233 0.05208 C -0.15243 0.09166 -0.07934 0.06852 0.02621 0.06967 C 0.0743 0.07315 0.06632 0.07315 0.14461 0.06967 C 0.15243 0.06921 0.16666 0.06597 0.16666 0.0662 C 0.2 0.02268 0.14791 0.05 -0.03282 0.04861 C -0.07674 0.04305 -0.12066 0.04699 -0.16598 0.04861 C -0.16459 0.05393 -0.16598 0.05949 -0.16233 0.06435 C -0.16077 0.06643 -0.15539 0.06759 -0.15087 0.06782 C -0.10955 0.07014 -0.06736 0.06967 -0.02552 0.07129 C 0.0309 0.07083 0.08819 0.07199 0.14461 0.06967 C 0.14843 0.06944 0.14566 0.06574 0.14791 0.06435 C 0.15104 0.06273 0.15521 0.06203 0.15937 0.06088 C 0.13993 0.04815 0.13159 0.05185 0.09305 0.05023 C -0.2 0.05254 -0.06511 0.04282 -0.17743 0.05903 C -0.17587 0.06088 -0.17691 0.06342 -0.17344 0.06435 C -0.16806 0.06597 -0.16129 0.06551 -0.15486 0.06597 C -0.13681 0.06759 -0.12118 0.06991 -0.1033 0.07129 C -0.02813 0.07083 0.04705 0.07083 0.12222 0.06967 C 0.13489 0.06944 0.15573 0.06088 0.15573 0.06111 C 0.15677 0.05903 0.16232 0.05694 0.15937 0.05555 C 0.15295 0.05254 0.12604 0.05023 0.11493 0.04861 C 0.06423 0.04907 -0.09236 0.04236 -0.16962 0.05555 C -0.1724 0.05949 -0.18212 0.06736 -0.15868 0.06782 C -0.05278 0.06944 0.0533 0.06666 0.15937 0.06597 C 0.18073 0.05625 0.15885 0.05741 0.13732 0.0537 C 0.12656 0.05185 0.11493 0.05231 0.10364 0.05208 C 0.07534 0.05116 0.04705 0.05092 0.01875 0.05023 C 0.01007 0.04977 0.00121 0.0493 -0.00712 0.04861 C -0.01094 0.04815 -0.01823 0.04676 -0.01823 0.04699 " pathEditMode="relative" rAng="0" ptsTypes="fffffffffffffffffffffffffffffA">
                                      <p:cBhvr>
                                        <p:cTn id="54" dur="5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348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0" grpId="1" animBg="1"/>
      <p:bldP spid="34821" grpId="0" animBg="1"/>
      <p:bldP spid="34821" grpId="1" animBg="1"/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 animBg="1"/>
      <p:bldP spid="34828" grpId="1" animBg="1"/>
      <p:bldP spid="34829" grpId="0" animBg="1"/>
      <p:bldP spid="348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Secondary Colors"/>
          <p:cNvPicPr>
            <a:picLocks noChangeAspect="1" noChangeArrowheads="1"/>
          </p:cNvPicPr>
          <p:nvPr/>
        </p:nvPicPr>
        <p:blipFill>
          <a:blip r:embed="rId3" cstate="print"/>
          <a:srcRect t="11339"/>
          <a:stretch>
            <a:fillRect/>
          </a:stretch>
        </p:blipFill>
        <p:spPr bwMode="auto">
          <a:xfrm>
            <a:off x="2590800" y="2362200"/>
            <a:ext cx="3843338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 Black" pitchFamily="34" charset="0"/>
              </a:rPr>
              <a:t>SECONDARY COLORS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133600" y="6477000"/>
            <a:ext cx="4121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http://www.fiber-images.com/Free_Things/Reference_Charts/color_wheel.htm</a:t>
            </a:r>
          </a:p>
        </p:txBody>
      </p:sp>
      <p:sp>
        <p:nvSpPr>
          <p:cNvPr id="45066" name="AutoShape 10"/>
          <p:cNvSpPr>
            <a:spLocks noChangeArrowheads="1"/>
          </p:cNvSpPr>
          <p:nvPr/>
        </p:nvSpPr>
        <p:spPr bwMode="auto">
          <a:xfrm>
            <a:off x="3352800" y="2819400"/>
            <a:ext cx="685800" cy="914400"/>
          </a:xfrm>
          <a:prstGeom prst="can">
            <a:avLst>
              <a:gd name="adj" fmla="val 35185"/>
            </a:avLst>
          </a:prstGeom>
          <a:solidFill>
            <a:srgbClr val="008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4114800" y="3962400"/>
            <a:ext cx="685800" cy="914400"/>
          </a:xfrm>
          <a:prstGeom prst="can">
            <a:avLst>
              <a:gd name="adj" fmla="val 35185"/>
            </a:avLst>
          </a:prstGeom>
          <a:solidFill>
            <a:srgbClr val="80008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4953000" y="2819400"/>
            <a:ext cx="685800" cy="914400"/>
          </a:xfrm>
          <a:prstGeom prst="can">
            <a:avLst>
              <a:gd name="adj" fmla="val 35185"/>
            </a:avLst>
          </a:prstGeom>
          <a:solidFill>
            <a:srgbClr val="FF99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12084 -0.1111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2.22222E-6 L 0.13333 -0.1111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23334 L 0 -4.44444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/>
      <p:bldP spid="45066" grpId="0" animBg="1"/>
      <p:bldP spid="45066" grpId="1" animBg="1"/>
      <p:bldP spid="45067" grpId="0" animBg="1"/>
      <p:bldP spid="45067" grpId="1" animBg="1"/>
      <p:bldP spid="45068" grpId="0" animBg="1"/>
      <p:bldP spid="4506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609600"/>
            <a:ext cx="5591175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762000"/>
            <a:ext cx="731361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Tertiary: yellow-green, blue-green, red-violet, red-orange, and yellow-orange </a:t>
            </a:r>
            <a:r>
              <a:rPr lang="en-US" sz="2400" dirty="0" smtClean="0"/>
              <a:t>(made by combing secondary colors)</a:t>
            </a:r>
            <a:endParaRPr lang="en-US" sz="2400" dirty="0"/>
          </a:p>
        </p:txBody>
      </p:sp>
      <p:pic>
        <p:nvPicPr>
          <p:cNvPr id="13315" name="Picture 2" descr="tertiary_col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514600"/>
            <a:ext cx="30654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tertiary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3609975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 Black" pitchFamily="34" charset="0"/>
              </a:rPr>
              <a:t>TERTIARY COLORS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1524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81200"/>
            <a:ext cx="6400800" cy="1752600"/>
          </a:xfrm>
        </p:spPr>
        <p:txBody>
          <a:bodyPr/>
          <a:lstStyle/>
          <a:p>
            <a:pPr algn="l" eaLnBrk="1" hangingPunct="1"/>
            <a:r>
              <a:rPr lang="en-US" smtClean="0"/>
              <a:t>When you mix primary colors with secondary colors, you get tertiary colors.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1219200" y="5562600"/>
            <a:ext cx="685800" cy="914400"/>
          </a:xfrm>
          <a:prstGeom prst="can">
            <a:avLst>
              <a:gd name="adj" fmla="val 35185"/>
            </a:avLst>
          </a:prstGeom>
          <a:solidFill>
            <a:srgbClr val="FFFF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6019800" y="5562600"/>
            <a:ext cx="685800" cy="914400"/>
          </a:xfrm>
          <a:prstGeom prst="can">
            <a:avLst>
              <a:gd name="adj" fmla="val 35185"/>
            </a:avLst>
          </a:prstGeom>
          <a:solidFill>
            <a:srgbClr val="0000FF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3581400" y="5562600"/>
            <a:ext cx="685800" cy="914400"/>
          </a:xfrm>
          <a:prstGeom prst="can">
            <a:avLst>
              <a:gd name="adj" fmla="val 35185"/>
            </a:avLst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7239000" y="5562600"/>
            <a:ext cx="685800" cy="914400"/>
          </a:xfrm>
          <a:prstGeom prst="can">
            <a:avLst>
              <a:gd name="adj" fmla="val 35185"/>
            </a:avLst>
          </a:prstGeom>
          <a:solidFill>
            <a:srgbClr val="008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4800600" y="5562600"/>
            <a:ext cx="685800" cy="914400"/>
          </a:xfrm>
          <a:prstGeom prst="can">
            <a:avLst>
              <a:gd name="adj" fmla="val 35185"/>
            </a:avLst>
          </a:prstGeom>
          <a:solidFill>
            <a:srgbClr val="80008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2362200" y="5562600"/>
            <a:ext cx="685800" cy="914400"/>
          </a:xfrm>
          <a:prstGeom prst="can">
            <a:avLst>
              <a:gd name="adj" fmla="val 35185"/>
            </a:avLst>
          </a:prstGeom>
          <a:solidFill>
            <a:srgbClr val="FF99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94" name="Picture 14" descr="theory_tem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981200"/>
            <a:ext cx="67056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3581400" y="6477000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http://grace.studio-zoe.com/tuttheory.html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375 -0.2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2125 -0.288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7916 -0.28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417 -0.2888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1875 -0.2888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2084 -0.288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5" grpId="0" animBg="1"/>
      <p:bldP spid="46087" grpId="0" build="p"/>
      <p:bldP spid="46088" grpId="0" animBg="1"/>
      <p:bldP spid="46088" grpId="1" animBg="1"/>
      <p:bldP spid="46089" grpId="0" animBg="1"/>
      <p:bldP spid="46089" grpId="1" animBg="1"/>
      <p:bldP spid="46090" grpId="0" animBg="1"/>
      <p:bldP spid="46090" grpId="1" animBg="1"/>
      <p:bldP spid="46091" grpId="0" animBg="1"/>
      <p:bldP spid="46091" grpId="1" animBg="1"/>
      <p:bldP spid="46092" grpId="0" animBg="1"/>
      <p:bldP spid="46092" grpId="1" animBg="1"/>
      <p:bldP spid="46093" grpId="0" animBg="1"/>
      <p:bldP spid="46093" grpId="1" animBg="1"/>
      <p:bldP spid="460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olor_wheel_4"/>
          <p:cNvPicPr>
            <a:picLocks noChangeAspect="1" noChangeArrowheads="1"/>
          </p:cNvPicPr>
          <p:nvPr/>
        </p:nvPicPr>
        <p:blipFill>
          <a:blip r:embed="rId2"/>
          <a:srcRect b="-723"/>
          <a:stretch>
            <a:fillRect/>
          </a:stretch>
        </p:blipFill>
        <p:spPr bwMode="auto">
          <a:xfrm>
            <a:off x="1371600" y="228600"/>
            <a:ext cx="6705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>
                <a:latin typeface="Parade" pitchFamily="66" charset="0"/>
              </a:rPr>
              <a:t>A combination of colors selected for a room design in order to create a mood or set a tone.</a:t>
            </a:r>
            <a:endParaRPr lang="en-US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9144000" cy="3676650"/>
          </a:xfrm>
        </p:spPr>
        <p:txBody>
          <a:bodyPr/>
          <a:lstStyle/>
          <a:p>
            <a:pPr eaLnBrk="1" hangingPunct="1"/>
            <a:r>
              <a:rPr lang="en-US" sz="20000">
                <a:solidFill>
                  <a:srgbClr val="990000"/>
                </a:solidFill>
                <a:latin typeface="Comic Sans MS" pitchFamily="29" charset="0"/>
              </a:rPr>
              <a:t>C</a:t>
            </a:r>
            <a:r>
              <a:rPr lang="en-US" sz="20000">
                <a:solidFill>
                  <a:srgbClr val="FFFF00"/>
                </a:solidFill>
                <a:latin typeface="Comic Sans MS" pitchFamily="29" charset="0"/>
              </a:rPr>
              <a:t>O</a:t>
            </a:r>
            <a:r>
              <a:rPr lang="en-US" sz="20000">
                <a:solidFill>
                  <a:srgbClr val="0000FF"/>
                </a:solidFill>
                <a:latin typeface="Comic Sans MS" pitchFamily="29" charset="0"/>
              </a:rPr>
              <a:t>L</a:t>
            </a:r>
            <a:r>
              <a:rPr lang="en-US" sz="20000">
                <a:solidFill>
                  <a:srgbClr val="FF6600"/>
                </a:solidFill>
                <a:latin typeface="Comic Sans MS" pitchFamily="29" charset="0"/>
              </a:rPr>
              <a:t>O</a:t>
            </a:r>
            <a:r>
              <a:rPr lang="en-US" sz="20000">
                <a:solidFill>
                  <a:srgbClr val="008000"/>
                </a:solidFill>
                <a:latin typeface="Comic Sans MS" pitchFamily="29" charset="0"/>
              </a:rPr>
              <a:t>R</a:t>
            </a:r>
          </a:p>
        </p:txBody>
      </p:sp>
    </p:spTree>
  </p:cSld>
  <p:clrMapOvr>
    <a:masterClrMapping/>
  </p:clrMapOvr>
  <p:transition spd="med">
    <p:zoom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4419600" cy="4389437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Cool colors are based on blues, greens, pinks, purples, blue-greens, magentas, and blue-based reds.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Because these colors have a tendency to feel like they are receding (or backing away from you), cool tones are often used to paint the walls of a small room to make the room appear larger.</a:t>
            </a:r>
            <a:endParaRPr lang="en-US" dirty="0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Cool Colors</a:t>
            </a:r>
          </a:p>
        </p:txBody>
      </p:sp>
      <p:pic>
        <p:nvPicPr>
          <p:cNvPr id="17412" name="Picture 3" descr="co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438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ol_wa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3050" y="152400"/>
            <a:ext cx="3028950" cy="2991556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5844" name="Picture 4" descr="cool roo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66" t="1576" b="1576"/>
          <a:stretch>
            <a:fillRect/>
          </a:stretch>
        </p:blipFill>
        <p:spPr>
          <a:xfrm>
            <a:off x="1219200" y="381000"/>
            <a:ext cx="5924550" cy="6172200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Cool Room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300" y="1152525"/>
            <a:ext cx="68707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4953000" cy="4389437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mtClean="0"/>
              <a:t>Warm colors are based on yellows, oranges, browns, yellowish greens, orangish reds.</a:t>
            </a:r>
          </a:p>
          <a:p>
            <a:pPr eaLnBrk="1" hangingPunct="1"/>
            <a:r>
              <a:rPr lang="en-US" smtClean="0"/>
              <a:t>The warmth that these colors radiate tends to make them seem warm, cozy, and inviting and they draw attention very easily.</a:t>
            </a:r>
          </a:p>
          <a:p>
            <a:pPr eaLnBrk="1" hangingPunct="1"/>
            <a:r>
              <a:rPr lang="en-US" smtClean="0"/>
              <a:t>Warm colors are associated with happiness and comfort.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Warm Colors</a:t>
            </a:r>
          </a:p>
        </p:txBody>
      </p:sp>
      <p:pic>
        <p:nvPicPr>
          <p:cNvPr id="18436" name="Picture 3" descr="war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2766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ol_wa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79400"/>
            <a:ext cx="2726055" cy="26924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3429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-37612" r="-37612"/>
          <a:stretch>
            <a:fillRect/>
          </a:stretch>
        </p:blipFill>
        <p:spPr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Warm Room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143000"/>
            <a:ext cx="45243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146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A one-hue color scheme – using tints and shades</a:t>
            </a:r>
          </a:p>
          <a:p>
            <a:pPr eaLnBrk="1" hangingPunct="1"/>
            <a:r>
              <a:rPr lang="en-US" dirty="0" smtClean="0"/>
              <a:t>Endless values are created by adding white or black</a:t>
            </a:r>
          </a:p>
          <a:p>
            <a:pPr eaLnBrk="1" hangingPunct="1"/>
            <a:r>
              <a:rPr lang="en-US" dirty="0" smtClean="0"/>
              <a:t>Quiet and peaceful effect</a:t>
            </a:r>
          </a:p>
          <a:p>
            <a:pPr eaLnBrk="1" hangingPunct="1"/>
            <a:r>
              <a:rPr lang="en-US" dirty="0" smtClean="0"/>
              <a:t>Boredom can be avoided by using different forms, textures, and spatial relationships.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810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Monochromatic</a:t>
            </a:r>
            <a:endParaRPr lang="en-US" dirty="0"/>
          </a:p>
        </p:txBody>
      </p:sp>
      <p:pic>
        <p:nvPicPr>
          <p:cNvPr id="19460" name="Picture 4" descr="monochromatic_samp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800" y="3827463"/>
            <a:ext cx="30734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monochromat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86200"/>
            <a:ext cx="2859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05478" name="Picture 6" descr="monochromatic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-641" b="-641"/>
          <a:stretch>
            <a:fillRect/>
          </a:stretch>
        </p:blipFill>
        <p:spPr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9963" y="2819400"/>
            <a:ext cx="49101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30480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5943600" cy="42672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smtClean="0"/>
              <a:t>Colors are often symbolic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smtClean="0"/>
              <a:t>China, yellow is religious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smtClean="0"/>
              <a:t>Purple was restricted for use by nobility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smtClean="0"/>
              <a:t>Egyptians tombs adorned with brilliant colors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smtClean="0"/>
              <a:t>Christians colored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/>
              <a:t>   stained-glass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/>
              <a:t>   windows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313613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History of Colors</a:t>
            </a:r>
            <a:endParaRPr lang="en-US" dirty="0"/>
          </a:p>
        </p:txBody>
      </p:sp>
      <p:pic>
        <p:nvPicPr>
          <p:cNvPr id="7172" name="Picture 3" descr="chiana_yello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52400"/>
            <a:ext cx="238125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purple_crow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209800"/>
            <a:ext cx="17859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egypt_col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648200"/>
            <a:ext cx="19700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stained_window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886200"/>
            <a:ext cx="1985963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allpinkb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69" t="1361" r="1097" b="2383"/>
          <a:stretch>
            <a:fillRect/>
          </a:stretch>
        </p:blipFill>
        <p:spPr>
          <a:xfrm>
            <a:off x="914400" y="457200"/>
            <a:ext cx="7620000" cy="6130925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2232" name="Picture 8" descr="P-Photo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-10142" r="-10142"/>
          <a:stretch>
            <a:fillRect/>
          </a:stretch>
        </p:blipFill>
        <p:spPr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3810000" cy="4389437"/>
          </a:xfrm>
        </p:spPr>
        <p:txBody>
          <a:bodyPr/>
          <a:lstStyle/>
          <a:p>
            <a:pPr eaLnBrk="1" hangingPunct="1"/>
            <a:r>
              <a:rPr lang="en-US" smtClean="0"/>
              <a:t>Uses no hue</a:t>
            </a:r>
          </a:p>
          <a:p>
            <a:pPr eaLnBrk="1" hangingPunct="1"/>
            <a:r>
              <a:rPr lang="en-US" smtClean="0"/>
              <a:t>Neutral colors like white, grey, and black are achromatic.</a:t>
            </a:r>
          </a:p>
          <a:p>
            <a:pPr eaLnBrk="1" hangingPunct="1"/>
            <a:r>
              <a:rPr lang="en-US" smtClean="0"/>
              <a:t>Utilizes only value variations, without intensity</a:t>
            </a:r>
          </a:p>
          <a:p>
            <a:pPr eaLnBrk="1" hangingPunct="1"/>
            <a:r>
              <a:rPr lang="en-US" smtClean="0"/>
              <a:t>Usually requires an accent color</a:t>
            </a: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Neutral (Achromatic)</a:t>
            </a:r>
          </a:p>
        </p:txBody>
      </p:sp>
      <p:pic>
        <p:nvPicPr>
          <p:cNvPr id="20484" name="Picture 3" descr="acromatic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0574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achromatic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42900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8229600" cy="4297363"/>
          </a:xfr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en-US" sz="2800" dirty="0">
                <a:latin typeface="Parade" pitchFamily="66" charset="0"/>
              </a:rPr>
              <a:t>•	</a:t>
            </a:r>
            <a:r>
              <a:rPr lang="en-US" dirty="0" smtClean="0">
                <a:latin typeface="Parade" pitchFamily="66" charset="0"/>
              </a:rPr>
              <a:t>easier </a:t>
            </a:r>
            <a:r>
              <a:rPr lang="en-US" dirty="0">
                <a:latin typeface="Parade" pitchFamily="66" charset="0"/>
              </a:rPr>
              <a:t>to live with than with vibrant color schemes.</a:t>
            </a:r>
          </a:p>
          <a:p>
            <a:pPr>
              <a:buFontTx/>
              <a:buNone/>
            </a:pPr>
            <a:r>
              <a:rPr lang="en-US" dirty="0">
                <a:latin typeface="Parade" pitchFamily="66" charset="0"/>
              </a:rPr>
              <a:t>•	Often used as background colors in rooms because they blend well with other colors</a:t>
            </a:r>
          </a:p>
          <a:p>
            <a:pPr>
              <a:buFontTx/>
              <a:buNone/>
            </a:pPr>
            <a:r>
              <a:rPr lang="en-US" dirty="0">
                <a:latin typeface="Parade" pitchFamily="66" charset="0"/>
              </a:rPr>
              <a:t>•	Touches of accent colors are usually added for interest</a:t>
            </a:r>
          </a:p>
          <a:p>
            <a:endParaRPr lang="en-US" dirty="0">
              <a:latin typeface="Parade" pitchFamily="66" charset="0"/>
            </a:endParaRPr>
          </a:p>
        </p:txBody>
      </p:sp>
      <p:pic>
        <p:nvPicPr>
          <p:cNvPr id="60430" name="Picture 14" descr="neutra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267200"/>
            <a:ext cx="7620000" cy="844550"/>
          </a:xfrm>
          <a:noFill/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44386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362200"/>
            <a:ext cx="23812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2472" name="Picture 8" descr="kitche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-9402" r="-9402"/>
          <a:stretch>
            <a:fillRect/>
          </a:stretch>
        </p:blipFill>
        <p:spPr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9877" name="Picture 5" descr="P-Photo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381000"/>
            <a:ext cx="4667250" cy="6096000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9573" name="Picture 5" descr="neutral bed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04800"/>
            <a:ext cx="5200650" cy="6324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1874837"/>
          </a:xfrm>
        </p:spPr>
        <p:txBody>
          <a:bodyPr/>
          <a:lstStyle/>
          <a:p>
            <a:pPr eaLnBrk="1" hangingPunct="1"/>
            <a:r>
              <a:rPr lang="en-US" dirty="0" smtClean="0"/>
              <a:t>Uses colors (3-5) that are adjacent to each other on the color wheel.</a:t>
            </a:r>
          </a:p>
          <a:p>
            <a:pPr eaLnBrk="1" hangingPunct="1"/>
            <a:r>
              <a:rPr lang="en-US" dirty="0" smtClean="0"/>
              <a:t>One color is used as a dominant color while others are used to enrich the scheme</a:t>
            </a: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Analogous</a:t>
            </a:r>
          </a:p>
        </p:txBody>
      </p:sp>
      <p:pic>
        <p:nvPicPr>
          <p:cNvPr id="21508" name="Picture 3" descr="analogou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733800"/>
            <a:ext cx="44196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analogous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0"/>
            <a:ext cx="42672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olorwheel_analogou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76200"/>
            <a:ext cx="2743200" cy="1932317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"/>
            <a:ext cx="28956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1000"/>
            <a:ext cx="37052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276600"/>
            <a:ext cx="50673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4572000" cy="4876800"/>
          </a:xfrm>
        </p:spPr>
        <p:txBody>
          <a:bodyPr/>
          <a:lstStyle/>
          <a:p>
            <a:pPr eaLnBrk="1" hangingPunct="1"/>
            <a:r>
              <a:rPr lang="en-US" sz="2400" smtClean="0"/>
              <a:t>Victorian era referred to as the Mauve decades</a:t>
            </a:r>
          </a:p>
          <a:p>
            <a:pPr eaLnBrk="1" hangingPunct="1"/>
            <a:r>
              <a:rPr lang="en-US" sz="2400" smtClean="0"/>
              <a:t>20</a:t>
            </a:r>
            <a:r>
              <a:rPr lang="en-US" sz="2400" baseline="30000" smtClean="0"/>
              <a:t>th</a:t>
            </a:r>
            <a:r>
              <a:rPr lang="en-US" sz="2400" smtClean="0"/>
              <a:t> century introduced the monochromatic room</a:t>
            </a:r>
          </a:p>
          <a:p>
            <a:pPr eaLnBrk="1" hangingPunct="1"/>
            <a:r>
              <a:rPr lang="en-US" sz="2400" smtClean="0"/>
              <a:t>20’s preferred all-white interiors</a:t>
            </a:r>
          </a:p>
          <a:p>
            <a:pPr eaLnBrk="1" hangingPunct="1"/>
            <a:r>
              <a:rPr lang="en-US" sz="2400" smtClean="0"/>
              <a:t>50’s light colors preferred</a:t>
            </a:r>
          </a:p>
          <a:p>
            <a:pPr eaLnBrk="1" hangingPunct="1"/>
            <a:r>
              <a:rPr lang="en-US" sz="2400" smtClean="0"/>
              <a:t>90’s are regal gold, blue, and red</a:t>
            </a:r>
          </a:p>
          <a:p>
            <a:pPr eaLnBrk="1" hangingPunct="1"/>
            <a:r>
              <a:rPr lang="en-US" sz="2400" smtClean="0"/>
              <a:t>What is our preferred color ….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313613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History of Color Continued ….</a:t>
            </a:r>
            <a:endParaRPr lang="en-US" dirty="0"/>
          </a:p>
        </p:txBody>
      </p:sp>
      <p:pic>
        <p:nvPicPr>
          <p:cNvPr id="8196" name="Picture 3" descr="mauv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2309813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tren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886200"/>
            <a:ext cx="27241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" descr="hex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45" t="1338"/>
          <a:stretch>
            <a:fillRect/>
          </a:stretch>
        </p:blipFill>
        <p:spPr>
          <a:xfrm>
            <a:off x="915988" y="763588"/>
            <a:ext cx="7313612" cy="5692775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3669" name="Picture 5" descr="analogous kitche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219" r="2737"/>
          <a:stretch>
            <a:fillRect/>
          </a:stretch>
        </p:blipFill>
        <p:spPr>
          <a:xfrm>
            <a:off x="2133600" y="381000"/>
            <a:ext cx="4343400" cy="6172200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5717" name="Picture 5" descr="analogous bedspread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r="2463"/>
          <a:stretch>
            <a:fillRect/>
          </a:stretch>
        </p:blipFill>
        <p:spPr>
          <a:xfrm>
            <a:off x="914400" y="457200"/>
            <a:ext cx="7189788" cy="5851525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4267200" cy="3124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Built by combining hues opposite each other on the color wheel</a:t>
            </a:r>
          </a:p>
          <a:p>
            <a:pPr eaLnBrk="1" hangingPunct="1"/>
            <a:r>
              <a:rPr lang="en-US" dirty="0" smtClean="0"/>
              <a:t>Tend to be livelier than other schemes</a:t>
            </a:r>
          </a:p>
          <a:p>
            <a:pPr eaLnBrk="1" hangingPunct="1"/>
            <a:r>
              <a:rPr lang="en-US" dirty="0" smtClean="0"/>
              <a:t>Values and intensities must be handled carefully</a:t>
            </a: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Complementary</a:t>
            </a:r>
          </a:p>
        </p:txBody>
      </p:sp>
      <p:pic>
        <p:nvPicPr>
          <p:cNvPr id="22532" name="Picture 3" descr="complementary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81487"/>
            <a:ext cx="356235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omplementary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581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olorwheel_compleme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990600"/>
            <a:ext cx="3028950" cy="21336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Scrap Round" charset="0"/>
              </a:rPr>
              <a:t>Complementary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00" y="228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09600"/>
            <a:ext cx="1778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133600"/>
            <a:ext cx="44291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04800"/>
            <a:ext cx="49530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0837" name="Picture 5" descr="complementary couch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-14022" r="-14022"/>
          <a:stretch>
            <a:fillRect/>
          </a:stretch>
        </p:blipFill>
        <p:spPr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3909" name="Picture 5" descr="complementary armchair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562" t="1799" r="1315" b="1799"/>
          <a:stretch>
            <a:fillRect/>
          </a:stretch>
        </p:blipFill>
        <p:spPr>
          <a:xfrm>
            <a:off x="2287588" y="531813"/>
            <a:ext cx="4416425" cy="5641975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7" name="Picture 5" descr="complementary living room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33400"/>
            <a:ext cx="8204200" cy="5851525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225583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mtClean="0"/>
              <a:t>A variation of the standard complementary scheme</a:t>
            </a:r>
          </a:p>
          <a:p>
            <a:pPr eaLnBrk="1" hangingPunct="1"/>
            <a:r>
              <a:rPr lang="en-US" smtClean="0"/>
              <a:t>Uses a color and the two colors adjacent to its complementary</a:t>
            </a:r>
          </a:p>
          <a:p>
            <a:pPr eaLnBrk="1" hangingPunct="1"/>
            <a:r>
              <a:rPr lang="en-US" smtClean="0"/>
              <a:t>Provides high contrast without the strong tension of the complementary scheme</a:t>
            </a:r>
          </a:p>
          <a:p>
            <a:pPr eaLnBrk="1" hangingPunct="1"/>
            <a:endParaRPr lang="en-US" smtClean="0"/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Split-Complementary</a:t>
            </a:r>
          </a:p>
        </p:txBody>
      </p:sp>
      <p:pic>
        <p:nvPicPr>
          <p:cNvPr id="23556" name="Picture 3" descr="splitcolorwhe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343400"/>
            <a:ext cx="27432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splitcomp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10000"/>
            <a:ext cx="28114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373188" y="2514600"/>
            <a:ext cx="7313612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A ray of light is the source of all color</a:t>
            </a:r>
          </a:p>
          <a:p>
            <a:pPr eaLnBrk="1" hangingPunct="1"/>
            <a:r>
              <a:rPr lang="en-US" sz="2400" smtClean="0"/>
              <a:t>Without light, color does not exist</a:t>
            </a:r>
          </a:p>
          <a:p>
            <a:pPr eaLnBrk="1" hangingPunct="1"/>
            <a:r>
              <a:rPr lang="en-US" sz="2400" smtClean="0"/>
              <a:t>The longest wavelength is perceived as red and the shortest as violet</a:t>
            </a:r>
          </a:p>
          <a:p>
            <a:pPr eaLnBrk="1" hangingPunct="1"/>
            <a:r>
              <a:rPr lang="en-US" sz="2400" smtClean="0"/>
              <a:t>Pigments are substances that can be ground into fine power and used for adding color to dyes and paints</a:t>
            </a:r>
          </a:p>
          <a:p>
            <a:pPr eaLnBrk="1" hangingPunct="1"/>
            <a:r>
              <a:rPr lang="en-US" sz="2400" smtClean="0"/>
              <a:t>Color can alter the appearance of form and space, affect our performance abilities, and change our moods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188" y="304800"/>
            <a:ext cx="731361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Basics about </a:t>
            </a:r>
            <a:br>
              <a:rPr lang="en-US" dirty="0" smtClean="0"/>
            </a:br>
            <a:r>
              <a:rPr lang="en-US" dirty="0" smtClean="0"/>
              <a:t>Color</a:t>
            </a:r>
            <a:endParaRPr lang="en-US" dirty="0"/>
          </a:p>
        </p:txBody>
      </p:sp>
      <p:pic>
        <p:nvPicPr>
          <p:cNvPr id="9220" name="Picture 3" descr="pris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28625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lt911_3k_SplitComplementary_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4368800" cy="3276600"/>
          </a:xfrm>
          <a:prstGeom prst="rect">
            <a:avLst/>
          </a:prstGeom>
        </p:spPr>
      </p:pic>
      <p:pic>
        <p:nvPicPr>
          <p:cNvPr id="3" name="Picture 2" descr="slatebluediningroom_spl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654" y="2438400"/>
            <a:ext cx="4220322" cy="4206575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3352800" cy="4237037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When three colors, evenly spaced from one another, are used.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The triadic scheme is not as contrasting as the complementary scheme, but it looks more balanced and harmonious</a:t>
            </a:r>
            <a:endParaRPr 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Triadic</a:t>
            </a:r>
          </a:p>
        </p:txBody>
      </p:sp>
      <p:pic>
        <p:nvPicPr>
          <p:cNvPr id="24580" name="Picture 3" descr="triadic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38200"/>
            <a:ext cx="4819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triadic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25860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9700" name="Picture 4" descr="hex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533400"/>
            <a:ext cx="7467600" cy="5815013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9269" name="Picture 5" descr="triad bathroom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304800"/>
            <a:ext cx="6858000" cy="6226175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513" name="Picture 9" descr="complementary living roo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6"/>
          <a:stretch>
            <a:fillRect/>
          </a:stretch>
        </p:blipFill>
        <p:spPr>
          <a:xfrm>
            <a:off x="458788" y="1143000"/>
            <a:ext cx="8356600" cy="4941888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2341" name="Picture 5" descr="triad kitche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2586" r="2647" b="2321"/>
          <a:stretch>
            <a:fillRect/>
          </a:stretch>
        </p:blipFill>
        <p:spPr>
          <a:xfrm>
            <a:off x="609600" y="608013"/>
            <a:ext cx="7848600" cy="5564187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365" name="Picture 5" descr="triad living room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r="1424" b="1834"/>
          <a:stretch>
            <a:fillRect/>
          </a:stretch>
        </p:blipFill>
        <p:spPr>
          <a:xfrm>
            <a:off x="1981200" y="381000"/>
            <a:ext cx="4927600" cy="6096000"/>
          </a:xfr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9509" name="Picture 5" descr="mystery cou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914400"/>
            <a:ext cx="4383088" cy="5334000"/>
          </a:xfrm>
          <a:noFill/>
          <a:ln w="76200">
            <a:solidFill>
              <a:schemeClr val="tx1"/>
            </a:solidFill>
          </a:ln>
        </p:spPr>
      </p:pic>
      <p:pic>
        <p:nvPicPr>
          <p:cNvPr id="14951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-6341" b="-6341"/>
          <a:stretch>
            <a:fillRect/>
          </a:stretch>
        </p:blipFill>
        <p:spPr>
          <a:noFill/>
          <a:ln/>
        </p:spPr>
      </p:pic>
      <p:sp>
        <p:nvSpPr>
          <p:cNvPr id="149514" name="Line 10"/>
          <p:cNvSpPr>
            <a:spLocks noChangeShapeType="1"/>
          </p:cNvSpPr>
          <p:nvPr/>
        </p:nvSpPr>
        <p:spPr bwMode="auto">
          <a:xfrm>
            <a:off x="6705600" y="2133600"/>
            <a:ext cx="76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9515" name="Line 11"/>
          <p:cNvSpPr>
            <a:spLocks noChangeShapeType="1"/>
          </p:cNvSpPr>
          <p:nvPr/>
        </p:nvSpPr>
        <p:spPr bwMode="auto">
          <a:xfrm flipV="1">
            <a:off x="5943600" y="4876800"/>
            <a:ext cx="533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9516" name="Line 12"/>
          <p:cNvSpPr>
            <a:spLocks noChangeShapeType="1"/>
          </p:cNvSpPr>
          <p:nvPr/>
        </p:nvSpPr>
        <p:spPr bwMode="auto">
          <a:xfrm flipH="1" flipV="1">
            <a:off x="7620000" y="4800600"/>
            <a:ext cx="1143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4" grpId="0" animBg="1"/>
      <p:bldP spid="149515" grpId="0" animBg="1"/>
      <p:bldP spid="1495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pink pool tab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381000"/>
            <a:ext cx="8153400" cy="6115050"/>
          </a:xfrm>
          <a:noFill/>
          <a:ln w="76200">
            <a:solidFill>
              <a:schemeClr val="tx1"/>
            </a:solidFill>
          </a:ln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153400" cy="3763963"/>
          </a:xfrm>
        </p:spPr>
        <p:txBody>
          <a:bodyPr>
            <a:normAutofit fontScale="90000"/>
          </a:bodyPr>
          <a:lstStyle/>
          <a:p>
            <a:r>
              <a:rPr lang="en-US" sz="9600">
                <a:solidFill>
                  <a:schemeClr val="bg1"/>
                </a:solidFill>
                <a:latin typeface="Parade" pitchFamily="66" charset="0"/>
              </a:rPr>
              <a:t>What happens if you have no color scheme?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/>
              <a:t>Hue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229600" cy="609600"/>
          </a:xfrm>
        </p:spPr>
        <p:txBody>
          <a:bodyPr/>
          <a:lstStyle/>
          <a:p>
            <a:pPr eaLnBrk="1" hangingPunct="1"/>
            <a:r>
              <a:rPr lang="en-US"/>
              <a:t>Another name for color</a:t>
            </a:r>
          </a:p>
        </p:txBody>
      </p:sp>
      <p:pic>
        <p:nvPicPr>
          <p:cNvPr id="15364" name="Picture 5" descr="h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70104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84238"/>
          </a:xfrm>
        </p:spPr>
        <p:txBody>
          <a:bodyPr/>
          <a:lstStyle/>
          <a:p>
            <a:pPr eaLnBrk="1" hangingPunct="1"/>
            <a:r>
              <a:rPr lang="en-US"/>
              <a:t>Value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229600" cy="685800"/>
          </a:xfrm>
        </p:spPr>
        <p:txBody>
          <a:bodyPr/>
          <a:lstStyle/>
          <a:p>
            <a:pPr eaLnBrk="1" hangingPunct="1"/>
            <a:r>
              <a:rPr lang="en-US"/>
              <a:t>Lightness or darkness of a color</a:t>
            </a:r>
          </a:p>
        </p:txBody>
      </p:sp>
      <p:pic>
        <p:nvPicPr>
          <p:cNvPr id="16388" name="Picture 5" descr="QMVA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524000"/>
            <a:ext cx="37782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pPr eaLnBrk="1" hangingPunct="1"/>
            <a:r>
              <a:rPr lang="en-US"/>
              <a:t>Intensity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229600" cy="762000"/>
          </a:xfrm>
        </p:spPr>
        <p:txBody>
          <a:bodyPr/>
          <a:lstStyle/>
          <a:p>
            <a:pPr eaLnBrk="1" hangingPunct="1"/>
            <a:r>
              <a:rPr lang="en-US"/>
              <a:t>Brightness or dullness of a color</a:t>
            </a:r>
          </a:p>
        </p:txBody>
      </p:sp>
      <p:pic>
        <p:nvPicPr>
          <p:cNvPr id="17412" name="Picture 7" descr="intensity-colour-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124200"/>
            <a:ext cx="86868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1022</TotalTime>
  <Words>958</Words>
  <Application>Microsoft Office PowerPoint</Application>
  <PresentationFormat>On-screen Show (4:3)</PresentationFormat>
  <Paragraphs>170</Paragraphs>
  <Slides>68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AR CARTER</vt:lpstr>
      <vt:lpstr>Arial</vt:lpstr>
      <vt:lpstr>Arial Black</vt:lpstr>
      <vt:lpstr>Comic Sans MS</vt:lpstr>
      <vt:lpstr>Lucida Sans Unicode</vt:lpstr>
      <vt:lpstr>Parade</vt:lpstr>
      <vt:lpstr>Scrap Round</vt:lpstr>
      <vt:lpstr>Verdana</vt:lpstr>
      <vt:lpstr>Wingdings 2</vt:lpstr>
      <vt:lpstr>Wingdings 3</vt:lpstr>
      <vt:lpstr>Concourse</vt:lpstr>
      <vt:lpstr>If you have a small room that is painted dark blue, what color could you paint it to look bigger? </vt:lpstr>
      <vt:lpstr>Elements of Composition Exam Color and Design</vt:lpstr>
      <vt:lpstr>COLOR</vt:lpstr>
      <vt:lpstr>History of Colors</vt:lpstr>
      <vt:lpstr>History of Color Continued ….</vt:lpstr>
      <vt:lpstr>Basics about  Color</vt:lpstr>
      <vt:lpstr>Hue</vt:lpstr>
      <vt:lpstr>Value</vt:lpstr>
      <vt:lpstr>Intensity</vt:lpstr>
      <vt:lpstr>Tint</vt:lpstr>
      <vt:lpstr>Shade</vt:lpstr>
      <vt:lpstr>PowerPoint Presentation</vt:lpstr>
      <vt:lpstr>Color Systems</vt:lpstr>
      <vt:lpstr>Primary: Red, Yellow &amp; Blue</vt:lpstr>
      <vt:lpstr>PRIMARY COLORS</vt:lpstr>
      <vt:lpstr>PowerPoint Presentation</vt:lpstr>
      <vt:lpstr>PowerPoint Presentation</vt:lpstr>
      <vt:lpstr>PowerPoint Presentation</vt:lpstr>
      <vt:lpstr>Secondary: Green, Violet, &amp; Orange (made by combining primary colors)</vt:lpstr>
      <vt:lpstr>PowerPoint Presentation</vt:lpstr>
      <vt:lpstr>SECONDARY COLORS</vt:lpstr>
      <vt:lpstr>PowerPoint Presentation</vt:lpstr>
      <vt:lpstr>PowerPoint Presentation</vt:lpstr>
      <vt:lpstr>PowerPoint Presentation</vt:lpstr>
      <vt:lpstr>PowerPoint Presentation</vt:lpstr>
      <vt:lpstr>Tertiary: yellow-green, blue-green, red-violet, red-orange, and yellow-orange (made by combing secondary colors)</vt:lpstr>
      <vt:lpstr>PowerPoint Presentation</vt:lpstr>
      <vt:lpstr>PowerPoint Presentation</vt:lpstr>
      <vt:lpstr>Color Schemes</vt:lpstr>
      <vt:lpstr>Cool Colors</vt:lpstr>
      <vt:lpstr>PowerPoint Presentation</vt:lpstr>
      <vt:lpstr>Cool Room</vt:lpstr>
      <vt:lpstr>PowerPoint Presentation</vt:lpstr>
      <vt:lpstr>Warm Colors</vt:lpstr>
      <vt:lpstr>PowerPoint Presentation</vt:lpstr>
      <vt:lpstr>Warm Room</vt:lpstr>
      <vt:lpstr>Monochromatic</vt:lpstr>
      <vt:lpstr>PowerPoint Presentation</vt:lpstr>
      <vt:lpstr>PowerPoint Presentation</vt:lpstr>
      <vt:lpstr>PowerPoint Presentation</vt:lpstr>
      <vt:lpstr>PowerPoint Presentation</vt:lpstr>
      <vt:lpstr>Neutral (Achromatic)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Analogous</vt:lpstr>
      <vt:lpstr>PowerPoint Presentation</vt:lpstr>
      <vt:lpstr>PowerPoint Presentation</vt:lpstr>
      <vt:lpstr>PowerPoint Presentation</vt:lpstr>
      <vt:lpstr>PowerPoint Presentation</vt:lpstr>
      <vt:lpstr>Complementary</vt:lpstr>
      <vt:lpstr>Complementary</vt:lpstr>
      <vt:lpstr>PowerPoint Presentation</vt:lpstr>
      <vt:lpstr>PowerPoint Presentation</vt:lpstr>
      <vt:lpstr>PowerPoint Presentation</vt:lpstr>
      <vt:lpstr>PowerPoint Presentation</vt:lpstr>
      <vt:lpstr>Split-Complementary</vt:lpstr>
      <vt:lpstr>PowerPoint Presentation</vt:lpstr>
      <vt:lpstr>Triadic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if you have no color scheme?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Wakefield</dc:creator>
  <cp:lastModifiedBy>Mike</cp:lastModifiedBy>
  <cp:revision>49</cp:revision>
  <dcterms:created xsi:type="dcterms:W3CDTF">2011-05-01T22:57:44Z</dcterms:created>
  <dcterms:modified xsi:type="dcterms:W3CDTF">2016-02-02T17:12:47Z</dcterms:modified>
</cp:coreProperties>
</file>